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webextensions/webextension1.xml" ContentType="application/vnd.ms-office.webextension+xml"/>
  <Override PartName="/ppt/notesSlides/notesSlide6.xml" ContentType="application/vnd.openxmlformats-officedocument.presentationml.notesSlide+xml"/>
  <Override PartName="/ppt/webextensions/webextension2.xml" ContentType="application/vnd.ms-office.webextension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58" r:id="rId2"/>
    <p:sldId id="965" r:id="rId3"/>
    <p:sldId id="940" r:id="rId4"/>
    <p:sldId id="943" r:id="rId5"/>
    <p:sldId id="966" r:id="rId6"/>
    <p:sldId id="510" r:id="rId7"/>
    <p:sldId id="944" r:id="rId8"/>
    <p:sldId id="945" r:id="rId9"/>
    <p:sldId id="964" r:id="rId10"/>
    <p:sldId id="963" r:id="rId11"/>
    <p:sldId id="508" r:id="rId12"/>
    <p:sldId id="362" r:id="rId13"/>
    <p:sldId id="363" r:id="rId14"/>
    <p:sldId id="365" r:id="rId15"/>
    <p:sldId id="366" r:id="rId16"/>
    <p:sldId id="369" r:id="rId17"/>
    <p:sldId id="372" r:id="rId18"/>
    <p:sldId id="373" r:id="rId19"/>
    <p:sldId id="378" r:id="rId20"/>
    <p:sldId id="952" r:id="rId21"/>
    <p:sldId id="953" r:id="rId22"/>
    <p:sldId id="389" r:id="rId23"/>
    <p:sldId id="390" r:id="rId24"/>
    <p:sldId id="469" r:id="rId25"/>
    <p:sldId id="519" r:id="rId26"/>
    <p:sldId id="563" r:id="rId27"/>
    <p:sldId id="512" r:id="rId28"/>
    <p:sldId id="967" r:id="rId29"/>
    <p:sldId id="520" r:id="rId30"/>
    <p:sldId id="960" r:id="rId31"/>
    <p:sldId id="518" r:id="rId32"/>
    <p:sldId id="521" r:id="rId33"/>
    <p:sldId id="566" r:id="rId34"/>
    <p:sldId id="523" r:id="rId35"/>
    <p:sldId id="567" r:id="rId36"/>
    <p:sldId id="968" r:id="rId37"/>
    <p:sldId id="522" r:id="rId38"/>
    <p:sldId id="524" r:id="rId39"/>
    <p:sldId id="526" r:id="rId40"/>
    <p:sldId id="525" r:id="rId41"/>
    <p:sldId id="969" r:id="rId42"/>
    <p:sldId id="527" r:id="rId43"/>
    <p:sldId id="568" r:id="rId44"/>
    <p:sldId id="528" r:id="rId45"/>
    <p:sldId id="540" r:id="rId46"/>
    <p:sldId id="542" r:id="rId47"/>
    <p:sldId id="541" r:id="rId48"/>
    <p:sldId id="535" r:id="rId49"/>
    <p:sldId id="538" r:id="rId50"/>
    <p:sldId id="543" r:id="rId51"/>
    <p:sldId id="961" r:id="rId52"/>
    <p:sldId id="558" r:id="rId53"/>
    <p:sldId id="559" r:id="rId54"/>
    <p:sldId id="561" r:id="rId55"/>
    <p:sldId id="560" r:id="rId56"/>
    <p:sldId id="547" r:id="rId57"/>
    <p:sldId id="548" r:id="rId58"/>
    <p:sldId id="539" r:id="rId59"/>
    <p:sldId id="962" r:id="rId60"/>
    <p:sldId id="282" r:id="rId61"/>
    <p:sldId id="352" r:id="rId62"/>
    <p:sldId id="371" r:id="rId63"/>
    <p:sldId id="549" r:id="rId64"/>
  </p:sldIdLst>
  <p:sldSz cx="12993688" cy="9756775"/>
  <p:notesSz cx="6858000" cy="9144000"/>
  <p:custDataLst>
    <p:tags r:id="rId67"/>
  </p:custDataLst>
  <p:defaultTextStyle>
    <a:defPPr>
      <a:defRPr lang="en-US"/>
    </a:defPPr>
    <a:lvl1pPr marL="0" algn="l" defTabSz="65000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0001" algn="l" defTabSz="65000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0002" algn="l" defTabSz="65000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0004" algn="l" defTabSz="65000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00005" algn="l" defTabSz="65000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50006" algn="l" defTabSz="65000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00007" algn="l" defTabSz="65000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50009" algn="l" defTabSz="65000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00010" algn="l" defTabSz="650001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3C2F01D7-572E-D948-A34B-147F8D9850DF}">
          <p14:sldIdLst>
            <p14:sldId id="258"/>
            <p14:sldId id="965"/>
            <p14:sldId id="940"/>
            <p14:sldId id="943"/>
            <p14:sldId id="966"/>
            <p14:sldId id="510"/>
            <p14:sldId id="944"/>
            <p14:sldId id="945"/>
            <p14:sldId id="964"/>
            <p14:sldId id="963"/>
            <p14:sldId id="508"/>
            <p14:sldId id="362"/>
            <p14:sldId id="363"/>
            <p14:sldId id="365"/>
            <p14:sldId id="366"/>
            <p14:sldId id="369"/>
            <p14:sldId id="372"/>
            <p14:sldId id="373"/>
            <p14:sldId id="378"/>
            <p14:sldId id="952"/>
            <p14:sldId id="953"/>
            <p14:sldId id="389"/>
            <p14:sldId id="390"/>
            <p14:sldId id="469"/>
            <p14:sldId id="519"/>
            <p14:sldId id="563"/>
            <p14:sldId id="512"/>
            <p14:sldId id="967"/>
            <p14:sldId id="520"/>
            <p14:sldId id="960"/>
            <p14:sldId id="518"/>
            <p14:sldId id="521"/>
            <p14:sldId id="566"/>
            <p14:sldId id="523"/>
            <p14:sldId id="567"/>
            <p14:sldId id="968"/>
            <p14:sldId id="522"/>
            <p14:sldId id="524"/>
            <p14:sldId id="526"/>
            <p14:sldId id="525"/>
            <p14:sldId id="969"/>
            <p14:sldId id="527"/>
            <p14:sldId id="568"/>
            <p14:sldId id="528"/>
            <p14:sldId id="540"/>
            <p14:sldId id="542"/>
            <p14:sldId id="541"/>
            <p14:sldId id="535"/>
            <p14:sldId id="538"/>
            <p14:sldId id="543"/>
            <p14:sldId id="961"/>
            <p14:sldId id="558"/>
            <p14:sldId id="559"/>
            <p14:sldId id="561"/>
            <p14:sldId id="560"/>
            <p14:sldId id="547"/>
            <p14:sldId id="548"/>
            <p14:sldId id="539"/>
            <p14:sldId id="962"/>
            <p14:sldId id="282"/>
            <p14:sldId id="352"/>
            <p14:sldId id="371"/>
            <p14:sldId id="5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73">
          <p15:clr>
            <a:srgbClr val="A4A3A4"/>
          </p15:clr>
        </p15:guide>
        <p15:guide id="2" pos="40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88DBD2-D755-402F-8681-E67570DB2AFF}" v="30" dt="2025-10-13T09:25:35.38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1"/>
    <p:restoredTop sz="83142" autoAdjust="0"/>
  </p:normalViewPr>
  <p:slideViewPr>
    <p:cSldViewPr snapToGrid="0" snapToObjects="1">
      <p:cViewPr varScale="1">
        <p:scale>
          <a:sx n="62" d="100"/>
          <a:sy n="62" d="100"/>
        </p:scale>
        <p:origin x="1338" y="66"/>
      </p:cViewPr>
      <p:guideLst>
        <p:guide orient="horz" pos="3073"/>
        <p:guide pos="409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O'Dea" userId="72d28f6b-b27e-44c0-9fd9-695488ade987" providerId="ADAL" clId="{C5536F61-31C0-443D-B22D-BA1300B2FD14}"/>
    <pc:docChg chg="undo custSel addSld delSld modSld sldOrd modSection">
      <pc:chgData name="Michael O'Dea" userId="72d28f6b-b27e-44c0-9fd9-695488ade987" providerId="ADAL" clId="{C5536F61-31C0-443D-B22D-BA1300B2FD14}" dt="2025-10-13T09:25:47.697" v="960" actId="255"/>
      <pc:docMkLst>
        <pc:docMk/>
      </pc:docMkLst>
      <pc:sldChg chg="addSp delSp modSp mod">
        <pc:chgData name="Michael O'Dea" userId="72d28f6b-b27e-44c0-9fd9-695488ade987" providerId="ADAL" clId="{C5536F61-31C0-443D-B22D-BA1300B2FD14}" dt="2025-10-13T09:25:47.697" v="960" actId="255"/>
        <pc:sldMkLst>
          <pc:docMk/>
          <pc:sldMk cId="927950615" sldId="258"/>
        </pc:sldMkLst>
        <pc:spChg chg="add del mod">
          <ac:chgData name="Michael O'Dea" userId="72d28f6b-b27e-44c0-9fd9-695488ade987" providerId="ADAL" clId="{C5536F61-31C0-443D-B22D-BA1300B2FD14}" dt="2025-10-13T06:45:46.524" v="496" actId="478"/>
          <ac:spMkLst>
            <pc:docMk/>
            <pc:sldMk cId="927950615" sldId="258"/>
            <ac:spMk id="2" creationId="{00000000-0000-0000-0000-000000000000}"/>
          </ac:spMkLst>
        </pc:spChg>
        <pc:spChg chg="add mod">
          <ac:chgData name="Michael O'Dea" userId="72d28f6b-b27e-44c0-9fd9-695488ade987" providerId="ADAL" clId="{C5536F61-31C0-443D-B22D-BA1300B2FD14}" dt="2025-10-13T06:45:53.202" v="497"/>
          <ac:spMkLst>
            <pc:docMk/>
            <pc:sldMk cId="927950615" sldId="258"/>
            <ac:spMk id="4" creationId="{79F5E818-7FC2-A57B-FA7B-CEE895E83FE5}"/>
          </ac:spMkLst>
        </pc:spChg>
        <pc:spChg chg="add del mod">
          <ac:chgData name="Michael O'Dea" userId="72d28f6b-b27e-44c0-9fd9-695488ade987" providerId="ADAL" clId="{C5536F61-31C0-443D-B22D-BA1300B2FD14}" dt="2025-10-13T09:25:29.806" v="958" actId="1076"/>
          <ac:spMkLst>
            <pc:docMk/>
            <pc:sldMk cId="927950615" sldId="258"/>
            <ac:spMk id="7" creationId="{00000000-0000-0000-0000-000000000000}"/>
          </ac:spMkLst>
        </pc:spChg>
        <pc:spChg chg="mod">
          <ac:chgData name="Michael O'Dea" userId="72d28f6b-b27e-44c0-9fd9-695488ade987" providerId="ADAL" clId="{C5536F61-31C0-443D-B22D-BA1300B2FD14}" dt="2025-10-13T09:25:47.697" v="960" actId="255"/>
          <ac:spMkLst>
            <pc:docMk/>
            <pc:sldMk cId="927950615" sldId="258"/>
            <ac:spMk id="8" creationId="{00000000-0000-0000-0000-000000000000}"/>
          </ac:spMkLst>
        </pc:spChg>
        <pc:picChg chg="add del mod">
          <ac:chgData name="Michael O'Dea" userId="72d28f6b-b27e-44c0-9fd9-695488ade987" providerId="ADAL" clId="{C5536F61-31C0-443D-B22D-BA1300B2FD14}" dt="2025-10-13T06:45:46.524" v="496" actId="478"/>
          <ac:picMkLst>
            <pc:docMk/>
            <pc:sldMk cId="927950615" sldId="258"/>
            <ac:picMk id="3" creationId="{3D1A77F3-056C-2004-26BC-395CDFD1BBD2}"/>
          </ac:picMkLst>
        </pc:picChg>
        <pc:picChg chg="add mod">
          <ac:chgData name="Michael O'Dea" userId="72d28f6b-b27e-44c0-9fd9-695488ade987" providerId="ADAL" clId="{C5536F61-31C0-443D-B22D-BA1300B2FD14}" dt="2025-10-13T06:45:53.202" v="497"/>
          <ac:picMkLst>
            <pc:docMk/>
            <pc:sldMk cId="927950615" sldId="258"/>
            <ac:picMk id="5" creationId="{AA0DBB90-B09E-B85B-85A5-8AAC51E6A2E9}"/>
          </ac:picMkLst>
        </pc:picChg>
        <pc:picChg chg="add del mod">
          <ac:chgData name="Michael O'Dea" userId="72d28f6b-b27e-44c0-9fd9-695488ade987" providerId="ADAL" clId="{C5536F61-31C0-443D-B22D-BA1300B2FD14}" dt="2025-10-13T06:45:30.054" v="492" actId="1076"/>
          <ac:picMkLst>
            <pc:docMk/>
            <pc:sldMk cId="927950615" sldId="258"/>
            <ac:picMk id="3074" creationId="{3D1A77F3-056C-2004-26BC-395CDFD1BBD2}"/>
          </ac:picMkLst>
        </pc:picChg>
        <pc:picChg chg="add mod">
          <ac:chgData name="Michael O'Dea" userId="72d28f6b-b27e-44c0-9fd9-695488ade987" providerId="ADAL" clId="{C5536F61-31C0-443D-B22D-BA1300B2FD14}" dt="2025-10-13T09:25:35.389" v="959" actId="1076"/>
          <ac:picMkLst>
            <pc:docMk/>
            <pc:sldMk cId="927950615" sldId="258"/>
            <ac:picMk id="3076" creationId="{2648BBAD-BC70-7072-C092-E67B3A5151B7}"/>
          </ac:picMkLst>
        </pc:picChg>
      </pc:sldChg>
      <pc:sldChg chg="modSp mod">
        <pc:chgData name="Michael O'Dea" userId="72d28f6b-b27e-44c0-9fd9-695488ade987" providerId="ADAL" clId="{C5536F61-31C0-443D-B22D-BA1300B2FD14}" dt="2025-10-13T06:50:31.582" v="511" actId="20577"/>
        <pc:sldMkLst>
          <pc:docMk/>
          <pc:sldMk cId="3145951791" sldId="363"/>
        </pc:sldMkLst>
        <pc:spChg chg="mod">
          <ac:chgData name="Michael O'Dea" userId="72d28f6b-b27e-44c0-9fd9-695488ade987" providerId="ADAL" clId="{C5536F61-31C0-443D-B22D-BA1300B2FD14}" dt="2025-10-10T12:23:58.977" v="219" actId="20577"/>
          <ac:spMkLst>
            <pc:docMk/>
            <pc:sldMk cId="3145951791" sldId="363"/>
            <ac:spMk id="10" creationId="{00000000-0000-0000-0000-000000000000}"/>
          </ac:spMkLst>
        </pc:spChg>
        <pc:spChg chg="mod">
          <ac:chgData name="Michael O'Dea" userId="72d28f6b-b27e-44c0-9fd9-695488ade987" providerId="ADAL" clId="{C5536F61-31C0-443D-B22D-BA1300B2FD14}" dt="2025-10-10T12:25:13.183" v="222" actId="20577"/>
          <ac:spMkLst>
            <pc:docMk/>
            <pc:sldMk cId="3145951791" sldId="363"/>
            <ac:spMk id="25" creationId="{00000000-0000-0000-0000-000000000000}"/>
          </ac:spMkLst>
        </pc:spChg>
        <pc:spChg chg="mod">
          <ac:chgData name="Michael O'Dea" userId="72d28f6b-b27e-44c0-9fd9-695488ade987" providerId="ADAL" clId="{C5536F61-31C0-443D-B22D-BA1300B2FD14}" dt="2025-10-10T12:25:16.296" v="223" actId="20577"/>
          <ac:spMkLst>
            <pc:docMk/>
            <pc:sldMk cId="3145951791" sldId="363"/>
            <ac:spMk id="26" creationId="{00000000-0000-0000-0000-000000000000}"/>
          </ac:spMkLst>
        </pc:spChg>
        <pc:spChg chg="mod">
          <ac:chgData name="Michael O'Dea" userId="72d28f6b-b27e-44c0-9fd9-695488ade987" providerId="ADAL" clId="{C5536F61-31C0-443D-B22D-BA1300B2FD14}" dt="2025-10-10T12:24:54.962" v="221" actId="242"/>
          <ac:spMkLst>
            <pc:docMk/>
            <pc:sldMk cId="3145951791" sldId="363"/>
            <ac:spMk id="40" creationId="{00000000-0000-0000-0000-000000000000}"/>
          </ac:spMkLst>
        </pc:spChg>
        <pc:spChg chg="mod">
          <ac:chgData name="Michael O'Dea" userId="72d28f6b-b27e-44c0-9fd9-695488ade987" providerId="ADAL" clId="{C5536F61-31C0-443D-B22D-BA1300B2FD14}" dt="2025-10-10T12:23:54.518" v="215" actId="6549"/>
          <ac:spMkLst>
            <pc:docMk/>
            <pc:sldMk cId="3145951791" sldId="363"/>
            <ac:spMk id="41" creationId="{00000000-0000-0000-0000-000000000000}"/>
          </ac:spMkLst>
        </pc:spChg>
        <pc:spChg chg="mod">
          <ac:chgData name="Michael O'Dea" userId="72d28f6b-b27e-44c0-9fd9-695488ade987" providerId="ADAL" clId="{C5536F61-31C0-443D-B22D-BA1300B2FD14}" dt="2025-10-13T06:50:31.582" v="511" actId="20577"/>
          <ac:spMkLst>
            <pc:docMk/>
            <pc:sldMk cId="3145951791" sldId="363"/>
            <ac:spMk id="46" creationId="{00000000-0000-0000-0000-000000000000}"/>
          </ac:spMkLst>
        </pc:spChg>
        <pc:cxnChg chg="mod">
          <ac:chgData name="Michael O'Dea" userId="72d28f6b-b27e-44c0-9fd9-695488ade987" providerId="ADAL" clId="{C5536F61-31C0-443D-B22D-BA1300B2FD14}" dt="2025-10-10T12:24:18.731" v="220" actId="1076"/>
          <ac:cxnSpMkLst>
            <pc:docMk/>
            <pc:sldMk cId="3145951791" sldId="363"/>
            <ac:cxnSpMk id="42" creationId="{00000000-0000-0000-0000-000000000000}"/>
          </ac:cxnSpMkLst>
        </pc:cxnChg>
      </pc:sldChg>
      <pc:sldChg chg="addSp delSp modSp mod">
        <pc:chgData name="Michael O'Dea" userId="72d28f6b-b27e-44c0-9fd9-695488ade987" providerId="ADAL" clId="{C5536F61-31C0-443D-B22D-BA1300B2FD14}" dt="2025-10-13T07:24:03.227" v="902" actId="14100"/>
        <pc:sldMkLst>
          <pc:docMk/>
          <pc:sldMk cId="662201067" sldId="508"/>
        </pc:sldMkLst>
        <pc:graphicFrameChg chg="add mod">
          <ac:chgData name="Michael O'Dea" userId="72d28f6b-b27e-44c0-9fd9-695488ade987" providerId="ADAL" clId="{C5536F61-31C0-443D-B22D-BA1300B2FD14}" dt="2025-10-13T07:24:03.227" v="902" actId="14100"/>
          <ac:graphicFrameMkLst>
            <pc:docMk/>
            <pc:sldMk cId="662201067" sldId="508"/>
            <ac:graphicFrameMk id="4" creationId="{615ADDFA-40D3-18E2-693E-11051EC5B9C2}"/>
          </ac:graphicFrameMkLst>
        </pc:graphicFrameChg>
        <pc:picChg chg="del">
          <ac:chgData name="Michael O'Dea" userId="72d28f6b-b27e-44c0-9fd9-695488ade987" providerId="ADAL" clId="{C5536F61-31C0-443D-B22D-BA1300B2FD14}" dt="2025-10-13T07:22:12.005" v="893" actId="478"/>
          <ac:picMkLst>
            <pc:docMk/>
            <pc:sldMk cId="662201067" sldId="508"/>
            <ac:picMk id="2" creationId="{00000000-0000-0000-0000-000000000000}"/>
          </ac:picMkLst>
        </pc:picChg>
        <pc:picChg chg="del">
          <ac:chgData name="Michael O'Dea" userId="72d28f6b-b27e-44c0-9fd9-695488ade987" providerId="ADAL" clId="{C5536F61-31C0-443D-B22D-BA1300B2FD14}" dt="2025-10-13T07:23:55.647" v="899" actId="478"/>
          <ac:picMkLst>
            <pc:docMk/>
            <pc:sldMk cId="662201067" sldId="508"/>
            <ac:picMk id="5" creationId="{00000000-0000-0000-0000-000000000000}"/>
          </ac:picMkLst>
        </pc:picChg>
        <pc:picChg chg="del">
          <ac:chgData name="Michael O'Dea" userId="72d28f6b-b27e-44c0-9fd9-695488ade987" providerId="ADAL" clId="{C5536F61-31C0-443D-B22D-BA1300B2FD14}" dt="2025-10-13T07:23:56.639" v="900" actId="478"/>
          <ac:picMkLst>
            <pc:docMk/>
            <pc:sldMk cId="662201067" sldId="508"/>
            <ac:picMk id="11" creationId="{00000000-0000-0000-0000-000000000000}"/>
          </ac:picMkLst>
        </pc:picChg>
        <pc:picChg chg="del">
          <ac:chgData name="Michael O'Dea" userId="72d28f6b-b27e-44c0-9fd9-695488ade987" providerId="ADAL" clId="{C5536F61-31C0-443D-B22D-BA1300B2FD14}" dt="2025-10-13T07:23:54.801" v="898" actId="478"/>
          <ac:picMkLst>
            <pc:docMk/>
            <pc:sldMk cId="662201067" sldId="508"/>
            <ac:picMk id="13" creationId="{00000000-0000-0000-0000-000000000000}"/>
          </ac:picMkLst>
        </pc:picChg>
        <pc:picChg chg="del">
          <ac:chgData name="Michael O'Dea" userId="72d28f6b-b27e-44c0-9fd9-695488ade987" providerId="ADAL" clId="{C5536F61-31C0-443D-B22D-BA1300B2FD14}" dt="2025-10-13T07:23:50.604" v="896" actId="478"/>
          <ac:picMkLst>
            <pc:docMk/>
            <pc:sldMk cId="662201067" sldId="508"/>
            <ac:picMk id="15" creationId="{00000000-0000-0000-0000-000000000000}"/>
          </ac:picMkLst>
        </pc:picChg>
        <pc:picChg chg="del">
          <ac:chgData name="Michael O'Dea" userId="72d28f6b-b27e-44c0-9fd9-695488ade987" providerId="ADAL" clId="{C5536F61-31C0-443D-B22D-BA1300B2FD14}" dt="2025-10-13T07:23:53.441" v="897" actId="478"/>
          <ac:picMkLst>
            <pc:docMk/>
            <pc:sldMk cId="662201067" sldId="508"/>
            <ac:picMk id="16" creationId="{00000000-0000-0000-0000-000000000000}"/>
          </ac:picMkLst>
        </pc:picChg>
      </pc:sldChg>
      <pc:sldChg chg="del">
        <pc:chgData name="Michael O'Dea" userId="72d28f6b-b27e-44c0-9fd9-695488ade987" providerId="ADAL" clId="{C5536F61-31C0-443D-B22D-BA1300B2FD14}" dt="2025-10-13T07:24:58.885" v="903" actId="47"/>
        <pc:sldMkLst>
          <pc:docMk/>
          <pc:sldMk cId="2900861181" sldId="509"/>
        </pc:sldMkLst>
      </pc:sldChg>
      <pc:sldChg chg="addSp delSp modSp mod ord">
        <pc:chgData name="Michael O'Dea" userId="72d28f6b-b27e-44c0-9fd9-695488ade987" providerId="ADAL" clId="{C5536F61-31C0-443D-B22D-BA1300B2FD14}" dt="2025-10-10T12:22:19.218" v="193" actId="1076"/>
        <pc:sldMkLst>
          <pc:docMk/>
          <pc:sldMk cId="4273249999" sldId="510"/>
        </pc:sldMkLst>
        <pc:spChg chg="add mod">
          <ac:chgData name="Michael O'Dea" userId="72d28f6b-b27e-44c0-9fd9-695488ade987" providerId="ADAL" clId="{C5536F61-31C0-443D-B22D-BA1300B2FD14}" dt="2025-10-10T12:22:19.218" v="193" actId="1076"/>
          <ac:spMkLst>
            <pc:docMk/>
            <pc:sldMk cId="4273249999" sldId="510"/>
            <ac:spMk id="5" creationId="{D9355BCC-B026-260B-C5C1-30CFA3223369}"/>
          </ac:spMkLst>
        </pc:spChg>
        <pc:spChg chg="mod">
          <ac:chgData name="Michael O'Dea" userId="72d28f6b-b27e-44c0-9fd9-695488ade987" providerId="ADAL" clId="{C5536F61-31C0-443D-B22D-BA1300B2FD14}" dt="2025-10-10T12:19:26.743" v="157" actId="20577"/>
          <ac:spMkLst>
            <pc:docMk/>
            <pc:sldMk cId="4273249999" sldId="510"/>
            <ac:spMk id="79" creationId="{00000000-0000-0000-0000-000000000000}"/>
          </ac:spMkLst>
        </pc:spChg>
        <pc:picChg chg="add mod">
          <ac:chgData name="Michael O'Dea" userId="72d28f6b-b27e-44c0-9fd9-695488ade987" providerId="ADAL" clId="{C5536F61-31C0-443D-B22D-BA1300B2FD14}" dt="2025-10-10T12:21:51.793" v="172" actId="1076"/>
          <ac:picMkLst>
            <pc:docMk/>
            <pc:sldMk cId="4273249999" sldId="510"/>
            <ac:picMk id="2052" creationId="{07457B05-7995-32AD-AB91-0D8F6044B684}"/>
          </ac:picMkLst>
        </pc:picChg>
      </pc:sldChg>
      <pc:sldChg chg="modSp mod">
        <pc:chgData name="Michael O'Dea" userId="72d28f6b-b27e-44c0-9fd9-695488ade987" providerId="ADAL" clId="{C5536F61-31C0-443D-B22D-BA1300B2FD14}" dt="2025-10-13T06:53:54.024" v="544" actId="6549"/>
        <pc:sldMkLst>
          <pc:docMk/>
          <pc:sldMk cId="1021176877" sldId="512"/>
        </pc:sldMkLst>
        <pc:spChg chg="mod">
          <ac:chgData name="Michael O'Dea" userId="72d28f6b-b27e-44c0-9fd9-695488ade987" providerId="ADAL" clId="{C5536F61-31C0-443D-B22D-BA1300B2FD14}" dt="2025-10-13T06:53:54.024" v="544" actId="6549"/>
          <ac:spMkLst>
            <pc:docMk/>
            <pc:sldMk cId="1021176877" sldId="512"/>
            <ac:spMk id="12" creationId="{00000000-0000-0000-0000-000000000000}"/>
          </ac:spMkLst>
        </pc:spChg>
      </pc:sldChg>
      <pc:sldChg chg="modSp mod">
        <pc:chgData name="Michael O'Dea" userId="72d28f6b-b27e-44c0-9fd9-695488ade987" providerId="ADAL" clId="{C5536F61-31C0-443D-B22D-BA1300B2FD14}" dt="2025-10-13T06:55:40.881" v="547" actId="20577"/>
        <pc:sldMkLst>
          <pc:docMk/>
          <pc:sldMk cId="2352090035" sldId="518"/>
        </pc:sldMkLst>
        <pc:spChg chg="mod">
          <ac:chgData name="Michael O'Dea" userId="72d28f6b-b27e-44c0-9fd9-695488ade987" providerId="ADAL" clId="{C5536F61-31C0-443D-B22D-BA1300B2FD14}" dt="2025-10-13T06:55:40.881" v="547" actId="20577"/>
          <ac:spMkLst>
            <pc:docMk/>
            <pc:sldMk cId="2352090035" sldId="518"/>
            <ac:spMk id="12" creationId="{00000000-0000-0000-0000-000000000000}"/>
          </ac:spMkLst>
        </pc:spChg>
      </pc:sldChg>
      <pc:sldChg chg="modSp mod">
        <pc:chgData name="Michael O'Dea" userId="72d28f6b-b27e-44c0-9fd9-695488ade987" providerId="ADAL" clId="{C5536F61-31C0-443D-B22D-BA1300B2FD14}" dt="2025-10-13T06:54:30.232" v="546" actId="20577"/>
        <pc:sldMkLst>
          <pc:docMk/>
          <pc:sldMk cId="2921031472" sldId="520"/>
        </pc:sldMkLst>
        <pc:spChg chg="mod">
          <ac:chgData name="Michael O'Dea" userId="72d28f6b-b27e-44c0-9fd9-695488ade987" providerId="ADAL" clId="{C5536F61-31C0-443D-B22D-BA1300B2FD14}" dt="2025-10-13T06:54:30.232" v="546" actId="20577"/>
          <ac:spMkLst>
            <pc:docMk/>
            <pc:sldMk cId="2921031472" sldId="520"/>
            <ac:spMk id="12" creationId="{00000000-0000-0000-0000-000000000000}"/>
          </ac:spMkLst>
        </pc:spChg>
      </pc:sldChg>
      <pc:sldChg chg="modSp mod">
        <pc:chgData name="Michael O'Dea" userId="72d28f6b-b27e-44c0-9fd9-695488ade987" providerId="ADAL" clId="{C5536F61-31C0-443D-B22D-BA1300B2FD14}" dt="2025-10-13T06:58:58.584" v="654" actId="1076"/>
        <pc:sldMkLst>
          <pc:docMk/>
          <pc:sldMk cId="3405808653" sldId="523"/>
        </pc:sldMkLst>
        <pc:spChg chg="mod">
          <ac:chgData name="Michael O'Dea" userId="72d28f6b-b27e-44c0-9fd9-695488ade987" providerId="ADAL" clId="{C5536F61-31C0-443D-B22D-BA1300B2FD14}" dt="2025-10-13T06:58:53.224" v="653" actId="1076"/>
          <ac:spMkLst>
            <pc:docMk/>
            <pc:sldMk cId="3405808653" sldId="523"/>
            <ac:spMk id="12" creationId="{00000000-0000-0000-0000-000000000000}"/>
          </ac:spMkLst>
        </pc:spChg>
        <pc:picChg chg="mod">
          <ac:chgData name="Michael O'Dea" userId="72d28f6b-b27e-44c0-9fd9-695488ade987" providerId="ADAL" clId="{C5536F61-31C0-443D-B22D-BA1300B2FD14}" dt="2025-10-13T06:58:58.584" v="654" actId="1076"/>
          <ac:picMkLst>
            <pc:docMk/>
            <pc:sldMk cId="3405808653" sldId="523"/>
            <ac:picMk id="14" creationId="{00000000-0000-0000-0000-000000000000}"/>
          </ac:picMkLst>
        </pc:picChg>
      </pc:sldChg>
      <pc:sldChg chg="delSp modSp mod">
        <pc:chgData name="Michael O'Dea" userId="72d28f6b-b27e-44c0-9fd9-695488ade987" providerId="ADAL" clId="{C5536F61-31C0-443D-B22D-BA1300B2FD14}" dt="2025-10-13T07:35:08.700" v="904" actId="478"/>
        <pc:sldMkLst>
          <pc:docMk/>
          <pc:sldMk cId="81406184" sldId="525"/>
        </pc:sldMkLst>
        <pc:spChg chg="mod">
          <ac:chgData name="Michael O'Dea" userId="72d28f6b-b27e-44c0-9fd9-695488ade987" providerId="ADAL" clId="{C5536F61-31C0-443D-B22D-BA1300B2FD14}" dt="2025-10-13T07:04:40.770" v="885" actId="20577"/>
          <ac:spMkLst>
            <pc:docMk/>
            <pc:sldMk cId="81406184" sldId="525"/>
            <ac:spMk id="12" creationId="{00000000-0000-0000-0000-000000000000}"/>
          </ac:spMkLst>
        </pc:spChg>
        <pc:picChg chg="del">
          <ac:chgData name="Michael O'Dea" userId="72d28f6b-b27e-44c0-9fd9-695488ade987" providerId="ADAL" clId="{C5536F61-31C0-443D-B22D-BA1300B2FD14}" dt="2025-10-13T07:35:08.700" v="904" actId="478"/>
          <ac:picMkLst>
            <pc:docMk/>
            <pc:sldMk cId="81406184" sldId="525"/>
            <ac:picMk id="3" creationId="{00000000-0000-0000-0000-000000000000}"/>
          </ac:picMkLst>
        </pc:picChg>
      </pc:sldChg>
      <pc:sldChg chg="modSp mod">
        <pc:chgData name="Michael O'Dea" userId="72d28f6b-b27e-44c0-9fd9-695488ade987" providerId="ADAL" clId="{C5536F61-31C0-443D-B22D-BA1300B2FD14}" dt="2025-10-13T07:06:16.057" v="889" actId="20577"/>
        <pc:sldMkLst>
          <pc:docMk/>
          <pc:sldMk cId="3134988800" sldId="541"/>
        </pc:sldMkLst>
        <pc:spChg chg="mod">
          <ac:chgData name="Michael O'Dea" userId="72d28f6b-b27e-44c0-9fd9-695488ade987" providerId="ADAL" clId="{C5536F61-31C0-443D-B22D-BA1300B2FD14}" dt="2025-10-13T07:06:16.057" v="889" actId="20577"/>
          <ac:spMkLst>
            <pc:docMk/>
            <pc:sldMk cId="3134988800" sldId="541"/>
            <ac:spMk id="11" creationId="{00000000-0000-0000-0000-000000000000}"/>
          </ac:spMkLst>
        </pc:spChg>
      </pc:sldChg>
      <pc:sldChg chg="del">
        <pc:chgData name="Michael O'Dea" userId="72d28f6b-b27e-44c0-9fd9-695488ade987" providerId="ADAL" clId="{C5536F61-31C0-443D-B22D-BA1300B2FD14}" dt="2025-10-13T07:41:31.080" v="956" actId="47"/>
        <pc:sldMkLst>
          <pc:docMk/>
          <pc:sldMk cId="2582775958" sldId="565"/>
        </pc:sldMkLst>
      </pc:sldChg>
      <pc:sldChg chg="del">
        <pc:chgData name="Michael O'Dea" userId="72d28f6b-b27e-44c0-9fd9-695488ade987" providerId="ADAL" clId="{C5536F61-31C0-443D-B22D-BA1300B2FD14}" dt="2025-10-13T07:13:07.857" v="890" actId="47"/>
        <pc:sldMkLst>
          <pc:docMk/>
          <pc:sldMk cId="3442299825" sldId="898"/>
        </pc:sldMkLst>
      </pc:sldChg>
      <pc:sldChg chg="ord">
        <pc:chgData name="Michael O'Dea" userId="72d28f6b-b27e-44c0-9fd9-695488ade987" providerId="ADAL" clId="{C5536F61-31C0-443D-B22D-BA1300B2FD14}" dt="2025-10-10T12:02:17.463" v="48"/>
        <pc:sldMkLst>
          <pc:docMk/>
          <pc:sldMk cId="1837436371" sldId="940"/>
        </pc:sldMkLst>
      </pc:sldChg>
      <pc:sldChg chg="modSp mod">
        <pc:chgData name="Michael O'Dea" userId="72d28f6b-b27e-44c0-9fd9-695488ade987" providerId="ADAL" clId="{C5536F61-31C0-443D-B22D-BA1300B2FD14}" dt="2025-10-10T12:29:48.770" v="277" actId="20577"/>
        <pc:sldMkLst>
          <pc:docMk/>
          <pc:sldMk cId="718536311" sldId="952"/>
        </pc:sldMkLst>
        <pc:spChg chg="mod">
          <ac:chgData name="Michael O'Dea" userId="72d28f6b-b27e-44c0-9fd9-695488ade987" providerId="ADAL" clId="{C5536F61-31C0-443D-B22D-BA1300B2FD14}" dt="2025-10-10T12:29:48.770" v="277" actId="20577"/>
          <ac:spMkLst>
            <pc:docMk/>
            <pc:sldMk cId="718536311" sldId="952"/>
            <ac:spMk id="12" creationId="{00000000-0000-0000-0000-000000000000}"/>
          </ac:spMkLst>
        </pc:spChg>
      </pc:sldChg>
      <pc:sldChg chg="ord">
        <pc:chgData name="Michael O'Dea" userId="72d28f6b-b27e-44c0-9fd9-695488ade987" providerId="ADAL" clId="{C5536F61-31C0-443D-B22D-BA1300B2FD14}" dt="2025-10-10T12:39:02.774" v="465"/>
        <pc:sldMkLst>
          <pc:docMk/>
          <pc:sldMk cId="1386775993" sldId="960"/>
        </pc:sldMkLst>
      </pc:sldChg>
      <pc:sldChg chg="addSp delSp mod">
        <pc:chgData name="Michael O'Dea" userId="72d28f6b-b27e-44c0-9fd9-695488ade987" providerId="ADAL" clId="{C5536F61-31C0-443D-B22D-BA1300B2FD14}" dt="2025-10-13T07:22:19.872" v="895"/>
        <pc:sldMkLst>
          <pc:docMk/>
          <pc:sldMk cId="756478694" sldId="963"/>
        </pc:sldMkLst>
        <pc:graphicFrameChg chg="add">
          <ac:chgData name="Michael O'Dea" userId="72d28f6b-b27e-44c0-9fd9-695488ade987" providerId="ADAL" clId="{C5536F61-31C0-443D-B22D-BA1300B2FD14}" dt="2025-10-13T07:22:19.872" v="895"/>
          <ac:graphicFrameMkLst>
            <pc:docMk/>
            <pc:sldMk cId="756478694" sldId="963"/>
            <ac:graphicFrameMk id="4" creationId="{943AC641-F9E0-59F1-74DB-968CFC8D12AF}"/>
          </ac:graphicFrameMkLst>
        </pc:graphicFrameChg>
        <pc:picChg chg="del">
          <ac:chgData name="Michael O'Dea" userId="72d28f6b-b27e-44c0-9fd9-695488ade987" providerId="ADAL" clId="{C5536F61-31C0-443D-B22D-BA1300B2FD14}" dt="2025-10-13T07:22:17.085" v="894" actId="478"/>
          <ac:picMkLst>
            <pc:docMk/>
            <pc:sldMk cId="756478694" sldId="963"/>
            <ac:picMk id="2" creationId="{00000000-0000-0000-0000-000000000000}"/>
          </ac:picMkLst>
        </pc:picChg>
      </pc:sldChg>
      <pc:sldChg chg="addSp delSp modSp add mod">
        <pc:chgData name="Michael O'Dea" userId="72d28f6b-b27e-44c0-9fd9-695488ade987" providerId="ADAL" clId="{C5536F61-31C0-443D-B22D-BA1300B2FD14}" dt="2025-10-13T06:47:39.585" v="507" actId="14100"/>
        <pc:sldMkLst>
          <pc:docMk/>
          <pc:sldMk cId="804224931" sldId="966"/>
        </pc:sldMkLst>
        <pc:spChg chg="add mod">
          <ac:chgData name="Michael O'Dea" userId="72d28f6b-b27e-44c0-9fd9-695488ade987" providerId="ADAL" clId="{C5536F61-31C0-443D-B22D-BA1300B2FD14}" dt="2025-10-13T06:47:39.585" v="507" actId="14100"/>
          <ac:spMkLst>
            <pc:docMk/>
            <pc:sldMk cId="804224931" sldId="966"/>
            <ac:spMk id="22" creationId="{47F9CD91-C818-63D2-A364-249DAAAB6114}"/>
          </ac:spMkLst>
        </pc:spChg>
        <pc:spChg chg="mod">
          <ac:chgData name="Michael O'Dea" userId="72d28f6b-b27e-44c0-9fd9-695488ade987" providerId="ADAL" clId="{C5536F61-31C0-443D-B22D-BA1300B2FD14}" dt="2025-10-10T12:14:54.295" v="103" actId="207"/>
          <ac:spMkLst>
            <pc:docMk/>
            <pc:sldMk cId="804224931" sldId="966"/>
            <ac:spMk id="26" creationId="{B19A39F7-DACC-C7CD-0D60-B9293302741A}"/>
          </ac:spMkLst>
        </pc:spChg>
        <pc:spChg chg="mod">
          <ac:chgData name="Michael O'Dea" userId="72d28f6b-b27e-44c0-9fd9-695488ade987" providerId="ADAL" clId="{C5536F61-31C0-443D-B22D-BA1300B2FD14}" dt="2025-10-10T12:15:37.896" v="106" actId="207"/>
          <ac:spMkLst>
            <pc:docMk/>
            <pc:sldMk cId="804224931" sldId="966"/>
            <ac:spMk id="27" creationId="{B19C5315-954A-30BB-8746-98DD2F88198B}"/>
          </ac:spMkLst>
        </pc:spChg>
        <pc:spChg chg="mod">
          <ac:chgData name="Michael O'Dea" userId="72d28f6b-b27e-44c0-9fd9-695488ade987" providerId="ADAL" clId="{C5536F61-31C0-443D-B22D-BA1300B2FD14}" dt="2025-10-10T12:17:06.745" v="112" actId="207"/>
          <ac:spMkLst>
            <pc:docMk/>
            <pc:sldMk cId="804224931" sldId="966"/>
            <ac:spMk id="28" creationId="{A732079A-3624-A738-9CF0-5AB91BB6319D}"/>
          </ac:spMkLst>
        </pc:spChg>
        <pc:spChg chg="mod">
          <ac:chgData name="Michael O'Dea" userId="72d28f6b-b27e-44c0-9fd9-695488ade987" providerId="ADAL" clId="{C5536F61-31C0-443D-B22D-BA1300B2FD14}" dt="2025-10-10T12:17:41.493" v="114" actId="207"/>
          <ac:spMkLst>
            <pc:docMk/>
            <pc:sldMk cId="804224931" sldId="966"/>
            <ac:spMk id="29" creationId="{F4382025-C8F1-69DB-4C59-02D1ADFC12C9}"/>
          </ac:spMkLst>
        </pc:spChg>
        <pc:spChg chg="mod">
          <ac:chgData name="Michael O'Dea" userId="72d28f6b-b27e-44c0-9fd9-695488ade987" providerId="ADAL" clId="{C5536F61-31C0-443D-B22D-BA1300B2FD14}" dt="2025-10-10T12:14:38.987" v="102" actId="1076"/>
          <ac:spMkLst>
            <pc:docMk/>
            <pc:sldMk cId="804224931" sldId="966"/>
            <ac:spMk id="30" creationId="{B67E7689-A0BF-233B-50CC-76B934C128D9}"/>
          </ac:spMkLst>
        </pc:spChg>
        <pc:spChg chg="mod">
          <ac:chgData name="Michael O'Dea" userId="72d28f6b-b27e-44c0-9fd9-695488ade987" providerId="ADAL" clId="{C5536F61-31C0-443D-B22D-BA1300B2FD14}" dt="2025-10-10T12:13:14.151" v="87" actId="20577"/>
          <ac:spMkLst>
            <pc:docMk/>
            <pc:sldMk cId="804224931" sldId="966"/>
            <ac:spMk id="32" creationId="{0FA9A917-29B5-0CF5-4700-A1DB6D81371E}"/>
          </ac:spMkLst>
        </pc:spChg>
        <pc:spChg chg="mod">
          <ac:chgData name="Michael O'Dea" userId="72d28f6b-b27e-44c0-9fd9-695488ade987" providerId="ADAL" clId="{C5536F61-31C0-443D-B22D-BA1300B2FD14}" dt="2025-10-10T12:15:48.308" v="107" actId="108"/>
          <ac:spMkLst>
            <pc:docMk/>
            <pc:sldMk cId="804224931" sldId="966"/>
            <ac:spMk id="56" creationId="{8E1E94FE-55FB-7789-85D0-F312722E3EAA}"/>
          </ac:spMkLst>
        </pc:spChg>
        <pc:picChg chg="add mod">
          <ac:chgData name="Michael O'Dea" userId="72d28f6b-b27e-44c0-9fd9-695488ade987" providerId="ADAL" clId="{C5536F61-31C0-443D-B22D-BA1300B2FD14}" dt="2025-10-10T12:12:43.466" v="54" actId="1076"/>
          <ac:picMkLst>
            <pc:docMk/>
            <pc:sldMk cId="804224931" sldId="966"/>
            <ac:picMk id="1026" creationId="{C04CD8E3-A6DC-6BA7-AD2A-257833CE2979}"/>
          </ac:picMkLst>
        </pc:picChg>
        <pc:cxnChg chg="add mod">
          <ac:chgData name="Michael O'Dea" userId="72d28f6b-b27e-44c0-9fd9-695488ade987" providerId="ADAL" clId="{C5536F61-31C0-443D-B22D-BA1300B2FD14}" dt="2025-10-10T12:15:05.593" v="105" actId="13822"/>
          <ac:cxnSpMkLst>
            <pc:docMk/>
            <pc:sldMk cId="804224931" sldId="966"/>
            <ac:cxnSpMk id="6" creationId="{8BAEC1E8-3CFF-589D-10D0-847104D15F23}"/>
          </ac:cxnSpMkLst>
        </pc:cxnChg>
        <pc:cxnChg chg="add mod">
          <ac:chgData name="Michael O'Dea" userId="72d28f6b-b27e-44c0-9fd9-695488ade987" providerId="ADAL" clId="{C5536F61-31C0-443D-B22D-BA1300B2FD14}" dt="2025-10-10T12:16:34.475" v="110" actId="14100"/>
          <ac:cxnSpMkLst>
            <pc:docMk/>
            <pc:sldMk cId="804224931" sldId="966"/>
            <ac:cxnSpMk id="8" creationId="{BEC58430-9B44-0523-9398-409CA8E43AA3}"/>
          </ac:cxnSpMkLst>
        </pc:cxnChg>
        <pc:cxnChg chg="add">
          <ac:chgData name="Michael O'Dea" userId="72d28f6b-b27e-44c0-9fd9-695488ade987" providerId="ADAL" clId="{C5536F61-31C0-443D-B22D-BA1300B2FD14}" dt="2025-10-10T12:17:22.639" v="113" actId="11529"/>
          <ac:cxnSpMkLst>
            <pc:docMk/>
            <pc:sldMk cId="804224931" sldId="966"/>
            <ac:cxnSpMk id="11" creationId="{F58AAF21-499F-A0ED-18F4-C1FCC47CDC8D}"/>
          </ac:cxnSpMkLst>
        </pc:cxnChg>
        <pc:cxnChg chg="add mod">
          <ac:chgData name="Michael O'Dea" userId="72d28f6b-b27e-44c0-9fd9-695488ade987" providerId="ADAL" clId="{C5536F61-31C0-443D-B22D-BA1300B2FD14}" dt="2025-10-10T12:17:58.054" v="116" actId="208"/>
          <ac:cxnSpMkLst>
            <pc:docMk/>
            <pc:sldMk cId="804224931" sldId="966"/>
            <ac:cxnSpMk id="18" creationId="{73CD84C4-A22F-2232-D995-13E4B841170C}"/>
          </ac:cxnSpMkLst>
        </pc:cxnChg>
        <pc:cxnChg chg="add mod">
          <ac:chgData name="Michael O'Dea" userId="72d28f6b-b27e-44c0-9fd9-695488ade987" providerId="ADAL" clId="{C5536F61-31C0-443D-B22D-BA1300B2FD14}" dt="2025-10-10T12:18:12.141" v="118" actId="208"/>
          <ac:cxnSpMkLst>
            <pc:docMk/>
            <pc:sldMk cId="804224931" sldId="966"/>
            <ac:cxnSpMk id="21" creationId="{5E703AA7-EFA5-A52B-6ABE-ABE08AB5352E}"/>
          </ac:cxnSpMkLst>
        </pc:cxnChg>
      </pc:sldChg>
      <pc:sldChg chg="modSp add mod ord">
        <pc:chgData name="Michael O'Dea" userId="72d28f6b-b27e-44c0-9fd9-695488ade987" providerId="ADAL" clId="{C5536F61-31C0-443D-B22D-BA1300B2FD14}" dt="2025-10-10T12:38:34.958" v="461"/>
        <pc:sldMkLst>
          <pc:docMk/>
          <pc:sldMk cId="1463886985" sldId="967"/>
        </pc:sldMkLst>
        <pc:spChg chg="mod">
          <ac:chgData name="Michael O'Dea" userId="72d28f6b-b27e-44c0-9fd9-695488ade987" providerId="ADAL" clId="{C5536F61-31C0-443D-B22D-BA1300B2FD14}" dt="2025-10-10T12:38:00.985" v="459" actId="20577"/>
          <ac:spMkLst>
            <pc:docMk/>
            <pc:sldMk cId="1463886985" sldId="967"/>
            <ac:spMk id="12" creationId="{84AD19E2-01CD-C18D-9BFB-7773A09565BC}"/>
          </ac:spMkLst>
        </pc:spChg>
        <pc:spChg chg="mod">
          <ac:chgData name="Michael O'Dea" userId="72d28f6b-b27e-44c0-9fd9-695488ade987" providerId="ADAL" clId="{C5536F61-31C0-443D-B22D-BA1300B2FD14}" dt="2025-10-10T12:32:14.221" v="301" actId="20577"/>
          <ac:spMkLst>
            <pc:docMk/>
            <pc:sldMk cId="1463886985" sldId="967"/>
            <ac:spMk id="79" creationId="{0BF834C7-E1FC-D8FD-AF56-95B3F92E5B91}"/>
          </ac:spMkLst>
        </pc:spChg>
      </pc:sldChg>
      <pc:sldChg chg="delSp modSp add mod">
        <pc:chgData name="Michael O'Dea" userId="72d28f6b-b27e-44c0-9fd9-695488ade987" providerId="ADAL" clId="{C5536F61-31C0-443D-B22D-BA1300B2FD14}" dt="2025-10-13T07:01:42.467" v="884" actId="478"/>
        <pc:sldMkLst>
          <pc:docMk/>
          <pc:sldMk cId="1899736220" sldId="968"/>
        </pc:sldMkLst>
        <pc:spChg chg="mod">
          <ac:chgData name="Michael O'Dea" userId="72d28f6b-b27e-44c0-9fd9-695488ade987" providerId="ADAL" clId="{C5536F61-31C0-443D-B22D-BA1300B2FD14}" dt="2025-10-13T07:01:37.097" v="881" actId="5793"/>
          <ac:spMkLst>
            <pc:docMk/>
            <pc:sldMk cId="1899736220" sldId="968"/>
            <ac:spMk id="12" creationId="{0BA5F6C2-F495-C0D2-D66C-C36AC667BE27}"/>
          </ac:spMkLst>
        </pc:spChg>
        <pc:picChg chg="del mod">
          <ac:chgData name="Michael O'Dea" userId="72d28f6b-b27e-44c0-9fd9-695488ade987" providerId="ADAL" clId="{C5536F61-31C0-443D-B22D-BA1300B2FD14}" dt="2025-10-13T07:01:42.467" v="884" actId="478"/>
          <ac:picMkLst>
            <pc:docMk/>
            <pc:sldMk cId="1899736220" sldId="968"/>
            <ac:picMk id="3" creationId="{6955ECC4-A86E-D969-6ECE-94B1E031125A}"/>
          </ac:picMkLst>
        </pc:picChg>
        <pc:picChg chg="del">
          <ac:chgData name="Michael O'Dea" userId="72d28f6b-b27e-44c0-9fd9-695488ade987" providerId="ADAL" clId="{C5536F61-31C0-443D-B22D-BA1300B2FD14}" dt="2025-10-13T07:01:39.767" v="882" actId="478"/>
          <ac:picMkLst>
            <pc:docMk/>
            <pc:sldMk cId="1899736220" sldId="968"/>
            <ac:picMk id="9" creationId="{56EE2587-3BA8-4F30-8994-F806DB8917F0}"/>
          </ac:picMkLst>
        </pc:picChg>
      </pc:sldChg>
      <pc:sldChg chg="modSp add mod">
        <pc:chgData name="Michael O'Dea" userId="72d28f6b-b27e-44c0-9fd9-695488ade987" providerId="ADAL" clId="{C5536F61-31C0-443D-B22D-BA1300B2FD14}" dt="2025-10-13T07:40:30.211" v="955"/>
        <pc:sldMkLst>
          <pc:docMk/>
          <pc:sldMk cId="2571572062" sldId="969"/>
        </pc:sldMkLst>
        <pc:spChg chg="mod">
          <ac:chgData name="Michael O'Dea" userId="72d28f6b-b27e-44c0-9fd9-695488ade987" providerId="ADAL" clId="{C5536F61-31C0-443D-B22D-BA1300B2FD14}" dt="2025-10-13T07:40:30.211" v="955"/>
          <ac:spMkLst>
            <pc:docMk/>
            <pc:sldMk cId="2571572062" sldId="969"/>
            <ac:spMk id="12" creationId="{F8539AD3-FF01-75CF-F3FD-14D48D45B15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76A18-0ACB-8D48-9D62-3B2FB7ECCE1E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D126-0D0B-014D-800E-1D8BDB97C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369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56D18-42DE-064B-92D0-E00419E59A91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6175" y="685800"/>
            <a:ext cx="4565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13F97-03C4-0545-8DCA-03310EBB3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685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50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34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34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34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34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34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34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1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1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1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1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433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7B279-DCCE-05AE-58AB-C50036C32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F5857D-48AE-9532-0468-5925691B5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7EA74-A2BB-00C2-CC79-82243C803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95FA4-1CB4-072E-1550-90E04901B1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42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1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1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15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15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15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15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15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52801-313D-FD10-AE67-C3F5EFBDC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7559A-A666-8303-5C2B-6C6AA4B6F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50760C-1523-2FC4-E890-52C4CF28A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91CA4-38B2-9F86-7470-3E6072C42F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668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1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748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15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15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15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8B270-E602-F61C-ED8B-522B021BD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4A3534-C8D3-A67F-C9BB-4FB938DB7A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09A301-075C-281B-212A-0164B58DC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9DC20-35BE-5871-F5F7-0FAA030D25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63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15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15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15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109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109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10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109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46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95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926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34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34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Half of the members of the population have values higher than the median, and half have values lower.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3F97-03C4-0545-8DCA-03310EBB3A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34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9685" y="4298133"/>
            <a:ext cx="11694319" cy="1485486"/>
          </a:xfrm>
        </p:spPr>
        <p:txBody>
          <a:bodyPr>
            <a:spAutoFit/>
          </a:bodyPr>
          <a:lstStyle>
            <a:lvl1pPr>
              <a:defRPr sz="8800" baseline="0"/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DAT1: Introduction to 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684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8064501" y="2632075"/>
            <a:ext cx="4345214" cy="6284913"/>
          </a:xfrm>
        </p:spPr>
        <p:txBody>
          <a:bodyPr anchor="ctr">
            <a:norm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74527" y="2653779"/>
            <a:ext cx="6944830" cy="1054599"/>
          </a:xfrm>
        </p:spPr>
        <p:txBody>
          <a:bodyPr>
            <a:spAutoFit/>
          </a:bodyPr>
          <a:lstStyle>
            <a:lvl1pPr>
              <a:defRPr sz="60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4527" y="3729462"/>
            <a:ext cx="6944830" cy="746823"/>
          </a:xfrm>
        </p:spPr>
        <p:txBody>
          <a:bodyPr>
            <a:spAutoFit/>
          </a:bodyPr>
          <a:lstStyle>
            <a:lvl1pPr marL="0" marR="0" indent="0" algn="l" defTabSz="6500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000">
                <a:solidFill>
                  <a:srgbClr val="25303B"/>
                </a:solidFill>
              </a:defRPr>
            </a:lvl1pPr>
            <a:lvl2pPr marL="650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0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00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0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0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0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74725" y="4523700"/>
            <a:ext cx="6944632" cy="623712"/>
          </a:xfrm>
        </p:spPr>
        <p:txBody>
          <a:bodyPr>
            <a:spAutoFit/>
          </a:bodyPr>
          <a:lstStyle>
            <a:lvl1pPr>
              <a:defRPr sz="3200" cap="none" baseline="0"/>
            </a:lvl1pPr>
            <a:lvl2pPr marL="650001" indent="0">
              <a:buNone/>
              <a:defRPr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974725" y="5213666"/>
            <a:ext cx="6944632" cy="1583975"/>
          </a:xfrm>
        </p:spPr>
        <p:txBody>
          <a:bodyPr>
            <a:spAutoFit/>
          </a:bodyPr>
          <a:lstStyle>
            <a:lvl1pPr marL="0" indent="-424800">
              <a:buSzPct val="80000"/>
              <a:buFont typeface="Wingdings" charset="2"/>
              <a:buChar char="§"/>
              <a:defRPr sz="3200" cap="none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US" dirty="0"/>
              <a:t>S</a:t>
            </a:r>
            <a:r>
              <a:rPr lang="en-GB" dirty="0" err="1"/>
              <a:t>ub</a:t>
            </a:r>
            <a:r>
              <a:rPr lang="en-GB" dirty="0"/>
              <a:t> bullet style</a:t>
            </a:r>
          </a:p>
          <a:p>
            <a:pPr lvl="2"/>
            <a:r>
              <a:rPr lang="en-US" dirty="0"/>
              <a:t>S</a:t>
            </a:r>
            <a:r>
              <a:rPr lang="en-GB" dirty="0" err="1"/>
              <a:t>ub</a:t>
            </a:r>
            <a:r>
              <a:rPr lang="en-GB" dirty="0"/>
              <a:t> sub bullet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DAT1: Introduction to data science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9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watermark and logo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49685" y="3386245"/>
            <a:ext cx="11694319" cy="1331598"/>
          </a:xfrm>
        </p:spPr>
        <p:txBody>
          <a:bodyPr>
            <a:spAutoFit/>
          </a:bodyPr>
          <a:lstStyle>
            <a:lvl1pPr>
              <a:defRPr sz="7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9288" y="4681538"/>
            <a:ext cx="6789737" cy="869933"/>
          </a:xfrm>
        </p:spPr>
        <p:txBody>
          <a:bodyPr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DAT1: Introduction to data science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413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watermark and logo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74527" y="2653779"/>
            <a:ext cx="6944830" cy="1054599"/>
          </a:xfrm>
        </p:spPr>
        <p:txBody>
          <a:bodyPr>
            <a:spAutoFit/>
          </a:bodyPr>
          <a:lstStyle>
            <a:lvl1pPr>
              <a:defRPr sz="60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4527" y="3729462"/>
            <a:ext cx="6944830" cy="746823"/>
          </a:xfrm>
        </p:spPr>
        <p:txBody>
          <a:bodyPr>
            <a:spAutoFit/>
          </a:bodyPr>
          <a:lstStyle>
            <a:lvl1pPr marL="0" marR="0" indent="0" algn="l" defTabSz="6500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000">
                <a:solidFill>
                  <a:srgbClr val="FFFFFF"/>
                </a:solidFill>
              </a:defRPr>
            </a:lvl1pPr>
            <a:lvl2pPr marL="650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0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00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0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0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0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8064501" y="2632075"/>
            <a:ext cx="4345214" cy="6284913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74725" y="4523700"/>
            <a:ext cx="6944632" cy="623712"/>
          </a:xfrm>
        </p:spPr>
        <p:txBody>
          <a:bodyPr>
            <a:spAutoFit/>
          </a:bodyPr>
          <a:lstStyle>
            <a:lvl1pPr>
              <a:defRPr sz="3200" cap="none" baseline="0">
                <a:solidFill>
                  <a:srgbClr val="FFFFFF"/>
                </a:solidFill>
              </a:defRPr>
            </a:lvl1pPr>
            <a:lvl2pPr marL="650001" indent="0">
              <a:buNone/>
              <a:defRPr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974725" y="5213666"/>
            <a:ext cx="6944632" cy="1583975"/>
          </a:xfrm>
        </p:spPr>
        <p:txBody>
          <a:bodyPr>
            <a:spAutoFit/>
          </a:bodyPr>
          <a:lstStyle>
            <a:lvl1pPr marL="0" indent="-424800">
              <a:buSzPct val="80000"/>
              <a:buFont typeface="Wingdings" charset="2"/>
              <a:buChar char="§"/>
              <a:defRPr sz="3200" cap="none">
                <a:solidFill>
                  <a:srgbClr val="FFFFFF"/>
                </a:solidFill>
              </a:defRPr>
            </a:lvl1pPr>
            <a:lvl2pPr>
              <a:defRPr sz="28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US" dirty="0"/>
              <a:t>S</a:t>
            </a:r>
            <a:r>
              <a:rPr lang="en-GB" dirty="0" err="1"/>
              <a:t>ub</a:t>
            </a:r>
            <a:r>
              <a:rPr lang="en-GB" dirty="0"/>
              <a:t> bullet style</a:t>
            </a:r>
          </a:p>
          <a:p>
            <a:pPr lvl="2"/>
            <a:r>
              <a:rPr lang="en-US" dirty="0"/>
              <a:t>S</a:t>
            </a:r>
            <a:r>
              <a:rPr lang="en-GB" dirty="0" err="1"/>
              <a:t>ub</a:t>
            </a:r>
            <a:r>
              <a:rPr lang="en-GB" dirty="0"/>
              <a:t> sub bullet style</a:t>
            </a:r>
          </a:p>
        </p:txBody>
      </p:sp>
    </p:spTree>
    <p:extLst>
      <p:ext uri="{BB962C8B-B14F-4D97-AF65-F5344CB8AC3E}">
        <p14:creationId xmlns:p14="http://schemas.microsoft.com/office/powerpoint/2010/main" val="1060888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watermark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49685" y="3386245"/>
            <a:ext cx="11694319" cy="1331598"/>
          </a:xfrm>
        </p:spPr>
        <p:txBody>
          <a:bodyPr>
            <a:spAutoFit/>
          </a:bodyPr>
          <a:lstStyle>
            <a:lvl1pPr>
              <a:defRPr sz="7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9288" y="4681538"/>
            <a:ext cx="6789737" cy="869933"/>
          </a:xfrm>
        </p:spPr>
        <p:txBody>
          <a:bodyPr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DAT1: Introduction to data science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488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watermark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8064501" y="2632075"/>
            <a:ext cx="4345214" cy="6284913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74527" y="2653779"/>
            <a:ext cx="6944830" cy="1054599"/>
          </a:xfrm>
        </p:spPr>
        <p:txBody>
          <a:bodyPr>
            <a:spAutoFit/>
          </a:bodyPr>
          <a:lstStyle>
            <a:lvl1pPr>
              <a:defRPr sz="60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4527" y="3729462"/>
            <a:ext cx="6944830" cy="746823"/>
          </a:xfrm>
        </p:spPr>
        <p:txBody>
          <a:bodyPr>
            <a:spAutoFit/>
          </a:bodyPr>
          <a:lstStyle>
            <a:lvl1pPr marL="0" marR="0" indent="0" algn="l" defTabSz="6500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000">
                <a:solidFill>
                  <a:srgbClr val="FFFFFF"/>
                </a:solidFill>
              </a:defRPr>
            </a:lvl1pPr>
            <a:lvl2pPr marL="650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0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00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0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0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0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74725" y="4523700"/>
            <a:ext cx="6944632" cy="623712"/>
          </a:xfrm>
        </p:spPr>
        <p:txBody>
          <a:bodyPr>
            <a:spAutoFit/>
          </a:bodyPr>
          <a:lstStyle>
            <a:lvl1pPr>
              <a:defRPr sz="3200" cap="none" baseline="0">
                <a:solidFill>
                  <a:srgbClr val="FFFFFF"/>
                </a:solidFill>
              </a:defRPr>
            </a:lvl1pPr>
            <a:lvl2pPr marL="650001" indent="0">
              <a:buNone/>
              <a:defRPr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974725" y="5213666"/>
            <a:ext cx="6944632" cy="1583975"/>
          </a:xfrm>
        </p:spPr>
        <p:txBody>
          <a:bodyPr>
            <a:spAutoFit/>
          </a:bodyPr>
          <a:lstStyle>
            <a:lvl1pPr marL="0" indent="-424800">
              <a:buSzPct val="80000"/>
              <a:buFont typeface="Wingdings" charset="2"/>
              <a:buChar char="§"/>
              <a:defRPr sz="3200" cap="none">
                <a:solidFill>
                  <a:srgbClr val="FFFFFF"/>
                </a:solidFill>
              </a:defRPr>
            </a:lvl1pPr>
            <a:lvl2pPr>
              <a:defRPr sz="28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US" dirty="0"/>
              <a:t>S</a:t>
            </a:r>
            <a:r>
              <a:rPr lang="en-GB" dirty="0" err="1"/>
              <a:t>ub</a:t>
            </a:r>
            <a:r>
              <a:rPr lang="en-GB" dirty="0"/>
              <a:t> bullet style</a:t>
            </a:r>
          </a:p>
          <a:p>
            <a:pPr lvl="2"/>
            <a:r>
              <a:rPr lang="en-US" dirty="0"/>
              <a:t>S</a:t>
            </a:r>
            <a:r>
              <a:rPr lang="en-GB" dirty="0" err="1"/>
              <a:t>ub</a:t>
            </a:r>
            <a:r>
              <a:rPr lang="en-GB" dirty="0"/>
              <a:t> sub bullet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DAT1: Introduction to data science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865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logo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49685" y="3386245"/>
            <a:ext cx="11694319" cy="1331598"/>
          </a:xfrm>
        </p:spPr>
        <p:txBody>
          <a:bodyPr>
            <a:spAutoFit/>
          </a:bodyPr>
          <a:lstStyle>
            <a:lvl1pPr>
              <a:defRPr sz="7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9288" y="4681538"/>
            <a:ext cx="6789737" cy="869933"/>
          </a:xfrm>
        </p:spPr>
        <p:txBody>
          <a:bodyPr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DAT1: Introduction to data science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82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logo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8064501" y="2632075"/>
            <a:ext cx="4345214" cy="6284913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74527" y="2653779"/>
            <a:ext cx="6944830" cy="1054599"/>
          </a:xfrm>
        </p:spPr>
        <p:txBody>
          <a:bodyPr>
            <a:spAutoFit/>
          </a:bodyPr>
          <a:lstStyle>
            <a:lvl1pPr>
              <a:defRPr sz="60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4527" y="3729462"/>
            <a:ext cx="6944830" cy="746823"/>
          </a:xfrm>
        </p:spPr>
        <p:txBody>
          <a:bodyPr>
            <a:spAutoFit/>
          </a:bodyPr>
          <a:lstStyle>
            <a:lvl1pPr marL="0" marR="0" indent="0" algn="l" defTabSz="6500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000">
                <a:solidFill>
                  <a:srgbClr val="FFFFFF"/>
                </a:solidFill>
              </a:defRPr>
            </a:lvl1pPr>
            <a:lvl2pPr marL="650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0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00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0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0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0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74725" y="4523700"/>
            <a:ext cx="6944632" cy="623712"/>
          </a:xfrm>
        </p:spPr>
        <p:txBody>
          <a:bodyPr>
            <a:spAutoFit/>
          </a:bodyPr>
          <a:lstStyle>
            <a:lvl1pPr>
              <a:defRPr sz="3200" cap="none" baseline="0">
                <a:solidFill>
                  <a:srgbClr val="FFFFFF"/>
                </a:solidFill>
              </a:defRPr>
            </a:lvl1pPr>
            <a:lvl2pPr marL="650001" indent="0">
              <a:buNone/>
              <a:defRPr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974725" y="5213666"/>
            <a:ext cx="6944632" cy="1583975"/>
          </a:xfrm>
        </p:spPr>
        <p:txBody>
          <a:bodyPr>
            <a:spAutoFit/>
          </a:bodyPr>
          <a:lstStyle>
            <a:lvl1pPr marL="0" indent="-424800">
              <a:buSzPct val="80000"/>
              <a:buFont typeface="Wingdings" charset="2"/>
              <a:buChar char="§"/>
              <a:defRPr sz="3200" cap="none">
                <a:solidFill>
                  <a:srgbClr val="FFFFFF"/>
                </a:solidFill>
              </a:defRPr>
            </a:lvl1pPr>
            <a:lvl2pPr>
              <a:defRPr sz="28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US" dirty="0"/>
              <a:t>S</a:t>
            </a:r>
            <a:r>
              <a:rPr lang="en-GB" dirty="0" err="1"/>
              <a:t>ub</a:t>
            </a:r>
            <a:r>
              <a:rPr lang="en-GB" dirty="0"/>
              <a:t> bullet style</a:t>
            </a:r>
          </a:p>
          <a:p>
            <a:pPr lvl="2"/>
            <a:r>
              <a:rPr lang="en-US" dirty="0"/>
              <a:t>S</a:t>
            </a:r>
            <a:r>
              <a:rPr lang="en-GB" dirty="0" err="1"/>
              <a:t>ub</a:t>
            </a:r>
            <a:r>
              <a:rPr lang="en-GB" dirty="0"/>
              <a:t> sub bullet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DAT1: Introduction to data science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600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Simpl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49685" y="3386245"/>
            <a:ext cx="11694319" cy="1331598"/>
          </a:xfrm>
        </p:spPr>
        <p:txBody>
          <a:bodyPr>
            <a:spAutoFit/>
          </a:bodyPr>
          <a:lstStyle>
            <a:lvl1pPr>
              <a:defRPr sz="7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9288" y="4681538"/>
            <a:ext cx="6789737" cy="869933"/>
          </a:xfrm>
        </p:spPr>
        <p:txBody>
          <a:bodyPr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DAT1: Introduction to data science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520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Simpl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8064501" y="2632075"/>
            <a:ext cx="4345214" cy="6284913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74527" y="2653779"/>
            <a:ext cx="6944830" cy="1054599"/>
          </a:xfrm>
        </p:spPr>
        <p:txBody>
          <a:bodyPr>
            <a:spAutoFit/>
          </a:bodyPr>
          <a:lstStyle>
            <a:lvl1pPr>
              <a:defRPr sz="60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4527" y="3729462"/>
            <a:ext cx="6944830" cy="746823"/>
          </a:xfrm>
        </p:spPr>
        <p:txBody>
          <a:bodyPr>
            <a:spAutoFit/>
          </a:bodyPr>
          <a:lstStyle>
            <a:lvl1pPr marL="0" marR="0" indent="0" algn="l" defTabSz="6500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000">
                <a:solidFill>
                  <a:srgbClr val="FFFFFF"/>
                </a:solidFill>
              </a:defRPr>
            </a:lvl1pPr>
            <a:lvl2pPr marL="650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0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00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0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0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0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74725" y="4523700"/>
            <a:ext cx="6944632" cy="623712"/>
          </a:xfrm>
        </p:spPr>
        <p:txBody>
          <a:bodyPr>
            <a:spAutoFit/>
          </a:bodyPr>
          <a:lstStyle>
            <a:lvl1pPr>
              <a:defRPr sz="3200" cap="none" baseline="0">
                <a:solidFill>
                  <a:srgbClr val="FFFFFF"/>
                </a:solidFill>
              </a:defRPr>
            </a:lvl1pPr>
            <a:lvl2pPr marL="650001" indent="0">
              <a:buNone/>
              <a:defRPr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974725" y="5213666"/>
            <a:ext cx="6944632" cy="1583975"/>
          </a:xfrm>
        </p:spPr>
        <p:txBody>
          <a:bodyPr>
            <a:spAutoFit/>
          </a:bodyPr>
          <a:lstStyle>
            <a:lvl1pPr marL="0" indent="-424800">
              <a:buSzPct val="80000"/>
              <a:buFont typeface="Wingdings" charset="2"/>
              <a:buChar char="§"/>
              <a:defRPr sz="3200" cap="none">
                <a:solidFill>
                  <a:srgbClr val="FFFFFF"/>
                </a:solidFill>
              </a:defRPr>
            </a:lvl1pPr>
            <a:lvl2pPr>
              <a:defRPr sz="28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US" dirty="0"/>
              <a:t>S</a:t>
            </a:r>
            <a:r>
              <a:rPr lang="en-GB" dirty="0" err="1"/>
              <a:t>ub</a:t>
            </a:r>
            <a:r>
              <a:rPr lang="en-GB" dirty="0"/>
              <a:t> bullet style</a:t>
            </a:r>
          </a:p>
          <a:p>
            <a:pPr lvl="2"/>
            <a:r>
              <a:rPr lang="en-US" dirty="0"/>
              <a:t>S</a:t>
            </a:r>
            <a:r>
              <a:rPr lang="en-GB" dirty="0" err="1"/>
              <a:t>ub</a:t>
            </a:r>
            <a:r>
              <a:rPr lang="en-GB" dirty="0"/>
              <a:t> sub bullet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DAT1: Introduction to data science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71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iz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993688" cy="9756775"/>
          </a:xfrm>
        </p:spPr>
        <p:txBody>
          <a:bodyPr anchor="ctr"/>
          <a:lstStyle>
            <a:lvl1pPr marL="0" marR="0" indent="0" algn="ctr" defTabSz="6500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/>
              <a:t>Drag image 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DAT1: Introduction to data science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196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 and logo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spAutoFit/>
          </a:bodyPr>
          <a:lstStyle>
            <a:lvl1pPr>
              <a:defRPr sz="780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9288" y="4681538"/>
            <a:ext cx="6789737" cy="869933"/>
          </a:xfrm>
        </p:spPr>
        <p:txBody>
          <a:bodyPr>
            <a:spAutoFit/>
          </a:bodyPr>
          <a:lstStyle/>
          <a:p>
            <a:pPr lvl="0"/>
            <a:r>
              <a:rPr lang="en-GB" dirty="0"/>
              <a:t>Sub-header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DAT1: Introduction to data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66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 and logo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4527" y="2653779"/>
            <a:ext cx="6944830" cy="1054599"/>
          </a:xfrm>
        </p:spPr>
        <p:txBody>
          <a:bodyPr>
            <a:spAutoFit/>
          </a:bodyPr>
          <a:lstStyle>
            <a:lvl1pPr>
              <a:defRPr sz="60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4527" y="3729462"/>
            <a:ext cx="6944830" cy="746823"/>
          </a:xfrm>
        </p:spPr>
        <p:txBody>
          <a:bodyPr>
            <a:spAutoFit/>
          </a:bodyPr>
          <a:lstStyle>
            <a:lvl1pPr marL="0" marR="0" indent="0" algn="l" defTabSz="6500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000">
                <a:solidFill>
                  <a:srgbClr val="25303B"/>
                </a:solidFill>
              </a:defRPr>
            </a:lvl1pPr>
            <a:lvl2pPr marL="650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0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00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0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0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0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74725" y="4523700"/>
            <a:ext cx="6944632" cy="623712"/>
          </a:xfrm>
        </p:spPr>
        <p:txBody>
          <a:bodyPr>
            <a:spAutoFit/>
          </a:bodyPr>
          <a:lstStyle>
            <a:lvl1pPr>
              <a:defRPr sz="3200" cap="none" baseline="0"/>
            </a:lvl1pPr>
            <a:lvl2pPr marL="650001" indent="0">
              <a:buNone/>
              <a:defRPr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974725" y="5213666"/>
            <a:ext cx="6944632" cy="1583975"/>
          </a:xfrm>
        </p:spPr>
        <p:txBody>
          <a:bodyPr>
            <a:spAutoFit/>
          </a:bodyPr>
          <a:lstStyle>
            <a:lvl1pPr marL="0" indent="-424800">
              <a:buSzPct val="80000"/>
              <a:buFont typeface="Wingdings" charset="2"/>
              <a:buChar char="§"/>
              <a:defRPr sz="3200" cap="none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US" dirty="0"/>
              <a:t>S</a:t>
            </a:r>
            <a:r>
              <a:rPr lang="en-GB" dirty="0" err="1"/>
              <a:t>ub</a:t>
            </a:r>
            <a:r>
              <a:rPr lang="en-GB" dirty="0"/>
              <a:t> bullet style</a:t>
            </a:r>
          </a:p>
          <a:p>
            <a:pPr lvl="2"/>
            <a:r>
              <a:rPr lang="en-US" dirty="0"/>
              <a:t>S</a:t>
            </a:r>
            <a:r>
              <a:rPr lang="en-GB" dirty="0" err="1"/>
              <a:t>ub</a:t>
            </a:r>
            <a:r>
              <a:rPr lang="en-GB" dirty="0"/>
              <a:t> sub bullet style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8064501" y="2632075"/>
            <a:ext cx="4345214" cy="6284913"/>
          </a:xfrm>
        </p:spPr>
        <p:txBody>
          <a:bodyPr anchor="ctr">
            <a:norm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DAT1: Introduction to data science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673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49685" y="3386245"/>
            <a:ext cx="11694319" cy="1331598"/>
          </a:xfrm>
        </p:spPr>
        <p:txBody>
          <a:bodyPr>
            <a:spAutoFit/>
          </a:bodyPr>
          <a:lstStyle>
            <a:lvl1pPr>
              <a:defRPr sz="780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9288" y="4681538"/>
            <a:ext cx="6789737" cy="869933"/>
          </a:xfrm>
        </p:spPr>
        <p:txBody>
          <a:bodyPr>
            <a:spAutoFit/>
          </a:bodyPr>
          <a:lstStyle/>
          <a:p>
            <a:pPr lvl="0"/>
            <a:r>
              <a:rPr lang="en-GB" dirty="0"/>
              <a:t>Sub-header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DAT1: Introduction to data science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8064501" y="2632075"/>
            <a:ext cx="4345214" cy="6284913"/>
          </a:xfrm>
        </p:spPr>
        <p:txBody>
          <a:bodyPr anchor="ctr">
            <a:norm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74527" y="2653779"/>
            <a:ext cx="6944830" cy="1054599"/>
          </a:xfrm>
        </p:spPr>
        <p:txBody>
          <a:bodyPr>
            <a:spAutoFit/>
          </a:bodyPr>
          <a:lstStyle>
            <a:lvl1pPr>
              <a:defRPr sz="60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4527" y="3729462"/>
            <a:ext cx="6944830" cy="746823"/>
          </a:xfrm>
        </p:spPr>
        <p:txBody>
          <a:bodyPr>
            <a:spAutoFit/>
          </a:bodyPr>
          <a:lstStyle>
            <a:lvl1pPr marL="0" marR="0" indent="0" algn="l" defTabSz="6500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000">
                <a:solidFill>
                  <a:srgbClr val="25303B"/>
                </a:solidFill>
              </a:defRPr>
            </a:lvl1pPr>
            <a:lvl2pPr marL="650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0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00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0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0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0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74725" y="4523700"/>
            <a:ext cx="6944632" cy="623712"/>
          </a:xfrm>
        </p:spPr>
        <p:txBody>
          <a:bodyPr>
            <a:spAutoFit/>
          </a:bodyPr>
          <a:lstStyle>
            <a:lvl1pPr>
              <a:defRPr sz="3200" cap="none" baseline="0"/>
            </a:lvl1pPr>
            <a:lvl2pPr marL="650001" indent="0">
              <a:buNone/>
              <a:defRPr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974725" y="5213666"/>
            <a:ext cx="6944632" cy="1583975"/>
          </a:xfrm>
        </p:spPr>
        <p:txBody>
          <a:bodyPr>
            <a:spAutoFit/>
          </a:bodyPr>
          <a:lstStyle>
            <a:lvl1pPr marL="0" indent="-424800">
              <a:buSzPct val="80000"/>
              <a:buFont typeface="Wingdings" charset="2"/>
              <a:buChar char="§"/>
              <a:defRPr sz="3200" cap="none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US" dirty="0"/>
              <a:t>S</a:t>
            </a:r>
            <a:r>
              <a:rPr lang="en-GB" dirty="0" err="1"/>
              <a:t>ub</a:t>
            </a:r>
            <a:r>
              <a:rPr lang="en-GB" dirty="0"/>
              <a:t> bullet style</a:t>
            </a:r>
          </a:p>
          <a:p>
            <a:pPr lvl="2"/>
            <a:r>
              <a:rPr lang="en-US" dirty="0"/>
              <a:t>S</a:t>
            </a:r>
            <a:r>
              <a:rPr lang="en-GB" dirty="0" err="1"/>
              <a:t>ub</a:t>
            </a:r>
            <a:r>
              <a:rPr lang="en-GB" dirty="0"/>
              <a:t> sub bullet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DAT1: Introduction to data science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733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9685" y="3386245"/>
            <a:ext cx="11694319" cy="1331598"/>
          </a:xfrm>
        </p:spPr>
        <p:txBody>
          <a:bodyPr>
            <a:spAutoFit/>
          </a:bodyPr>
          <a:lstStyle>
            <a:lvl1pPr>
              <a:defRPr sz="780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9288" y="4681538"/>
            <a:ext cx="6789737" cy="869933"/>
          </a:xfrm>
        </p:spPr>
        <p:txBody>
          <a:bodyPr>
            <a:spAutoFit/>
          </a:bodyPr>
          <a:lstStyle/>
          <a:p>
            <a:pPr lvl="0"/>
            <a:r>
              <a:rPr lang="en-GB" dirty="0"/>
              <a:t>Sub-header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DAT1: Introduction to data science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551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8064501" y="2632075"/>
            <a:ext cx="4345214" cy="6284913"/>
          </a:xfrm>
        </p:spPr>
        <p:txBody>
          <a:bodyPr anchor="ctr">
            <a:normAutofit/>
          </a:bodyPr>
          <a:lstStyle>
            <a:lvl1pPr algn="ctr">
              <a:defRPr sz="32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74527" y="2653779"/>
            <a:ext cx="6944830" cy="1054599"/>
          </a:xfrm>
        </p:spPr>
        <p:txBody>
          <a:bodyPr>
            <a:spAutoFit/>
          </a:bodyPr>
          <a:lstStyle>
            <a:lvl1pPr>
              <a:defRPr sz="60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4527" y="3729462"/>
            <a:ext cx="6944830" cy="746823"/>
          </a:xfrm>
        </p:spPr>
        <p:txBody>
          <a:bodyPr>
            <a:spAutoFit/>
          </a:bodyPr>
          <a:lstStyle>
            <a:lvl1pPr marL="0" marR="0" indent="0" algn="l" defTabSz="6500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000">
                <a:solidFill>
                  <a:srgbClr val="25303B"/>
                </a:solidFill>
              </a:defRPr>
            </a:lvl1pPr>
            <a:lvl2pPr marL="650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0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00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0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0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0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74725" y="4523700"/>
            <a:ext cx="6944632" cy="623712"/>
          </a:xfrm>
        </p:spPr>
        <p:txBody>
          <a:bodyPr>
            <a:spAutoFit/>
          </a:bodyPr>
          <a:lstStyle>
            <a:lvl1pPr>
              <a:defRPr sz="3200" cap="none" baseline="0"/>
            </a:lvl1pPr>
            <a:lvl2pPr marL="650001" indent="0">
              <a:buNone/>
              <a:defRPr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974725" y="5213666"/>
            <a:ext cx="6944632" cy="1583975"/>
          </a:xfrm>
        </p:spPr>
        <p:txBody>
          <a:bodyPr>
            <a:spAutoFit/>
          </a:bodyPr>
          <a:lstStyle>
            <a:lvl1pPr marL="0" indent="-424800">
              <a:buSzPct val="80000"/>
              <a:buFont typeface="Wingdings" charset="2"/>
              <a:buChar char="§"/>
              <a:defRPr sz="3200" cap="none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US" dirty="0"/>
              <a:t>S</a:t>
            </a:r>
            <a:r>
              <a:rPr lang="en-GB" dirty="0" err="1"/>
              <a:t>ub</a:t>
            </a:r>
            <a:r>
              <a:rPr lang="en-GB" dirty="0"/>
              <a:t> bullet style</a:t>
            </a:r>
          </a:p>
          <a:p>
            <a:pPr lvl="2"/>
            <a:r>
              <a:rPr lang="en-US" dirty="0"/>
              <a:t>S</a:t>
            </a:r>
            <a:r>
              <a:rPr lang="en-GB" dirty="0" err="1"/>
              <a:t>ub</a:t>
            </a:r>
            <a:r>
              <a:rPr lang="en-GB" dirty="0"/>
              <a:t> sub bullet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DAT1: Introduction to data science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33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9685" y="3386245"/>
            <a:ext cx="11694319" cy="1331598"/>
          </a:xfrm>
        </p:spPr>
        <p:txBody>
          <a:bodyPr>
            <a:spAutoFit/>
          </a:bodyPr>
          <a:lstStyle>
            <a:lvl1pPr>
              <a:defRPr sz="780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9288" y="4681538"/>
            <a:ext cx="6789737" cy="869933"/>
          </a:xfrm>
        </p:spPr>
        <p:txBody>
          <a:bodyPr>
            <a:spAutoFit/>
          </a:bodyPr>
          <a:lstStyle/>
          <a:p>
            <a:pPr lvl="0"/>
            <a:r>
              <a:rPr lang="en-GB" dirty="0"/>
              <a:t>Sub-header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DAT1: Introduction to data science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866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9685" y="3386245"/>
            <a:ext cx="11694319" cy="1331598"/>
          </a:xfrm>
          <a:prstGeom prst="rect">
            <a:avLst/>
          </a:prstGeom>
        </p:spPr>
        <p:txBody>
          <a:bodyPr vert="horz" lIns="130000" tIns="65000" rIns="130000" bIns="65000" rtlCol="0" anchor="ctr">
            <a:spAutoFit/>
          </a:bodyPr>
          <a:lstStyle/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9685" y="5057136"/>
            <a:ext cx="11694319" cy="869933"/>
          </a:xfrm>
          <a:prstGeom prst="rect">
            <a:avLst/>
          </a:prstGeom>
        </p:spPr>
        <p:txBody>
          <a:bodyPr vert="horz" lIns="130000" tIns="65000" rIns="130000" bIns="65000" rtlCol="0">
            <a:spAutoFit/>
          </a:bodyPr>
          <a:lstStyle/>
          <a:p>
            <a:pPr lvl="0"/>
            <a:r>
              <a:rPr lang="en-GB" dirty="0"/>
              <a:t>SUB-HEADER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12275" y="9042400"/>
            <a:ext cx="3032125" cy="520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86784-1008-A341-915B-19008760A7B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0238" y="9042400"/>
            <a:ext cx="4113212" cy="520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DAT1: Introduction to data science</a:t>
            </a:r>
          </a:p>
        </p:txBody>
      </p:sp>
    </p:spTree>
    <p:extLst>
      <p:ext uri="{BB962C8B-B14F-4D97-AF65-F5344CB8AC3E}">
        <p14:creationId xmlns:p14="http://schemas.microsoft.com/office/powerpoint/2010/main" val="2619897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60" r:id="rId3"/>
    <p:sldLayoutId id="2147483649" r:id="rId4"/>
    <p:sldLayoutId id="2147483662" r:id="rId5"/>
    <p:sldLayoutId id="2147483661" r:id="rId6"/>
    <p:sldLayoutId id="2147483664" r:id="rId7"/>
    <p:sldLayoutId id="2147483663" r:id="rId8"/>
    <p:sldLayoutId id="2147483666" r:id="rId9"/>
    <p:sldLayoutId id="2147483665" r:id="rId10"/>
    <p:sldLayoutId id="2147483667" r:id="rId11"/>
    <p:sldLayoutId id="2147483668" r:id="rId12"/>
    <p:sldLayoutId id="2147483672" r:id="rId13"/>
    <p:sldLayoutId id="2147483670" r:id="rId14"/>
    <p:sldLayoutId id="2147483673" r:id="rId15"/>
    <p:sldLayoutId id="2147483671" r:id="rId16"/>
    <p:sldLayoutId id="2147483674" r:id="rId17"/>
    <p:sldLayoutId id="2147483669" r:id="rId18"/>
  </p:sldLayoutIdLst>
  <p:hf hdr="0" dt="0"/>
  <p:txStyles>
    <p:titleStyle>
      <a:lvl1pPr algn="l" defTabSz="650001" rtl="0" eaLnBrk="1" latinLnBrk="0" hangingPunct="1">
        <a:spcBef>
          <a:spcPct val="0"/>
        </a:spcBef>
        <a:buNone/>
        <a:defRPr sz="7800" b="1" kern="1200">
          <a:solidFill>
            <a:schemeClr val="tx1"/>
          </a:solidFill>
          <a:latin typeface="Cambria"/>
          <a:ea typeface="+mj-ea"/>
          <a:cs typeface="Cambria"/>
        </a:defRPr>
      </a:lvl1pPr>
    </p:titleStyle>
    <p:bodyStyle>
      <a:lvl1pPr marL="0" indent="0" algn="l" defTabSz="650001" rtl="0" eaLnBrk="1" latinLnBrk="0" hangingPunct="1">
        <a:spcBef>
          <a:spcPct val="20000"/>
        </a:spcBef>
        <a:buFont typeface="Arial"/>
        <a:buNone/>
        <a:defRPr sz="4800" kern="1200" cap="all" baseline="0">
          <a:solidFill>
            <a:srgbClr val="25303B"/>
          </a:solidFill>
          <a:latin typeface="+mn-lt"/>
          <a:ea typeface="+mn-ea"/>
          <a:cs typeface="+mn-cs"/>
        </a:defRPr>
      </a:lvl1pPr>
      <a:lvl2pPr marL="1056252" indent="-406251" algn="l" defTabSz="650001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003" indent="-325001" algn="l" defTabSz="650001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75004" indent="-325001" algn="l" defTabSz="650001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5006" indent="-325001" algn="l" defTabSz="650001" rtl="0" eaLnBrk="1" latinLnBrk="0" hangingPunct="1">
        <a:spcBef>
          <a:spcPct val="20000"/>
        </a:spcBef>
        <a:buFont typeface="Arial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007" indent="-325001" algn="l" defTabSz="65000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5008" indent="-325001" algn="l" defTabSz="65000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5009" indent="-325001" algn="l" defTabSz="65000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5011" indent="-325001" algn="l" defTabSz="65000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000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001" algn="l" defTabSz="65000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002" algn="l" defTabSz="65000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004" algn="l" defTabSz="65000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005" algn="l" defTabSz="65000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0006" algn="l" defTabSz="65000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0007" algn="l" defTabSz="65000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0009" algn="l" defTabSz="65000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0010" algn="l" defTabSz="65000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at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microsoft.com/office/2011/relationships/webextension" Target="../webextensions/webextension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at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png"/><Relationship Id="rId4" Type="http://schemas.microsoft.com/office/2011/relationships/webextension" Target="../webextensions/webextension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at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tin.com/data-science/data-science-applications-example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s://scholar.google.com/scholar?hl=en&amp;as_sdt=0,5&amp;q=%22missing+data%22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en.wikibooks.org/wiki/Travel_Time_Reliability_Reference_Manual/Imputing_Missing_Speed_Data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0002937872900646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scikit-learn.org/stable/auto_examples/plot_anomaly_comparison.html" TargetMode="Externa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ists.com/2010/09/a-taxonomy-of-data-science" TargetMode="External"/><Relationship Id="rId2" Type="http://schemas.openxmlformats.org/officeDocument/2006/relationships/hyperlink" Target="https://resources.github.com/downloads/development-workflows-data-scientists.pdf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5" Type="http://schemas.openxmlformats.org/officeDocument/2006/relationships/hyperlink" Target="https://blog.binaryedge.io/2015/09/08/the-data-science-workflow/" TargetMode="External"/><Relationship Id="rId4" Type="http://schemas.openxmlformats.org/officeDocument/2006/relationships/hyperlink" Target="https://docs.microsoft.com/en-us/azure/machine-learning/team-data-science-process/overview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eaborn.pydata.org/tutorial.html" TargetMode="External"/><Relationship Id="rId7" Type="http://schemas.openxmlformats.org/officeDocument/2006/relationships/image" Target="../media/image83.png"/><Relationship Id="rId2" Type="http://schemas.openxmlformats.org/officeDocument/2006/relationships/hyperlink" Target="https://jakevdp.github.io/PythonDataScienceHandbook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jupyter-notebook.readthedocs.io/en/stable/" TargetMode="Externa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ata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Melbourne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://en.wikipedia.org/wiki/Da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9"/>
          <p:cNvSpPr txBox="1">
            <a:spLocks/>
          </p:cNvSpPr>
          <p:nvPr/>
        </p:nvSpPr>
        <p:spPr>
          <a:xfrm>
            <a:off x="750888" y="4907144"/>
            <a:ext cx="11480800" cy="3091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  <a:lvl2pPr indent="2286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2pPr>
            <a:lvl3pPr indent="4572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3pPr>
            <a:lvl4pPr indent="6858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4pPr>
            <a:lvl5pPr indent="9144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5pPr>
            <a:lvl6pPr indent="11430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6pPr>
            <a:lvl7pPr indent="13716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7pPr>
            <a:lvl8pPr indent="16002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8pPr>
            <a:lvl9pPr indent="18288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3600" b="0" dirty="0">
                <a:solidFill>
                  <a:schemeClr val="tx1"/>
                </a:solidFill>
                <a:effectLst/>
              </a:rPr>
              <a:t>Mike O’Dea</a:t>
            </a:r>
          </a:p>
          <a:p>
            <a:r>
              <a:rPr lang="en-US" sz="3600" b="0" dirty="0">
                <a:solidFill>
                  <a:schemeClr val="tx1"/>
                </a:solidFill>
                <a:effectLst/>
              </a:rPr>
              <a:t>(based upon material created by Simos </a:t>
            </a:r>
            <a:r>
              <a:rPr lang="en-US" sz="3600" b="0" dirty="0" err="1">
                <a:solidFill>
                  <a:schemeClr val="tx1"/>
                </a:solidFill>
                <a:effectLst/>
              </a:rPr>
              <a:t>Gerasimou</a:t>
            </a:r>
            <a:r>
              <a:rPr lang="en-US" sz="3600" b="0" dirty="0">
                <a:solidFill>
                  <a:schemeClr val="tx1"/>
                </a:solidFill>
                <a:effectLst/>
              </a:rPr>
              <a:t>)</a:t>
            </a:r>
          </a:p>
          <a:p>
            <a:endParaRPr lang="en-US" sz="3600" b="0" dirty="0">
              <a:solidFill>
                <a:schemeClr val="tx1"/>
              </a:solidFill>
              <a:effectLst/>
            </a:endParaRPr>
          </a:p>
          <a:p>
            <a:r>
              <a:rPr lang="en-US" sz="3600" b="0" dirty="0">
                <a:solidFill>
                  <a:schemeClr val="tx1"/>
                </a:solidFill>
                <a:effectLst/>
              </a:rPr>
              <a:t>Check In code: 242141</a:t>
            </a:r>
          </a:p>
          <a:p>
            <a:endParaRPr lang="en-US" sz="1600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8" name="Title 8"/>
          <p:cNvSpPr txBox="1">
            <a:spLocks/>
          </p:cNvSpPr>
          <p:nvPr/>
        </p:nvSpPr>
        <p:spPr>
          <a:xfrm>
            <a:off x="762000" y="1439974"/>
            <a:ext cx="11694319" cy="3362923"/>
          </a:xfrm>
          <a:prstGeom prst="rect">
            <a:avLst/>
          </a:prstGeom>
        </p:spPr>
        <p:txBody>
          <a:bodyPr vert="horz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8800" b="1" kern="1200" baseline="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algn="ctr"/>
            <a:r>
              <a:rPr lang="en-GB" sz="6600" dirty="0">
                <a:latin typeface="Arial" panose="020B0604020202020204" pitchFamily="34" charset="0"/>
                <a:cs typeface="Arial" panose="020B0604020202020204" pitchFamily="34" charset="0"/>
              </a:rPr>
              <a:t>FOAM </a:t>
            </a:r>
            <a:br>
              <a:rPr lang="en-GB" sz="6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Lecture 4</a:t>
            </a:r>
            <a:b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Introduction to Machine Learning and Data Handling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648BBAD-BC70-7072-C092-E67B3A515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670" y="6452888"/>
            <a:ext cx="3229960" cy="322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950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Title 11"/>
          <p:cNvSpPr txBox="1">
            <a:spLocks/>
          </p:cNvSpPr>
          <p:nvPr/>
        </p:nvSpPr>
        <p:spPr>
          <a:xfrm>
            <a:off x="117233" y="360596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We have data. Now what?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538" y="1766571"/>
            <a:ext cx="907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endParaRPr lang="en-US" sz="1800" dirty="0">
              <a:hlinkClick r:id="rId3"/>
            </a:endParaRP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9728B4E1-2E45-8B12-6C14-792D9DFBCAB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943AC641-F9E0-59F1-74DB-968CFC8D12A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10593" y="2468562"/>
              <a:ext cx="8572500" cy="48196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943AC641-F9E0-59F1-74DB-968CFC8D12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0593" y="2468562"/>
                <a:ext cx="8572500" cy="48196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6478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Title 11"/>
          <p:cNvSpPr txBox="1">
            <a:spLocks/>
          </p:cNvSpPr>
          <p:nvPr/>
        </p:nvSpPr>
        <p:spPr>
          <a:xfrm>
            <a:off x="117233" y="360596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We have data. Now what?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538" y="1766571"/>
            <a:ext cx="907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endParaRPr lang="en-US" sz="1800" dirty="0">
              <a:hlinkClick r:id="rId3"/>
            </a:endParaRP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9E1C0213-92E1-DEDD-33E9-2362E26028D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615ADDFA-40D3-18E2-693E-11051EC5B9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7166470"/>
                  </p:ext>
                </p:extLst>
              </p:nvPr>
            </p:nvGraphicFramePr>
            <p:xfrm>
              <a:off x="883403" y="1875295"/>
              <a:ext cx="11460997" cy="698973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615ADDFA-40D3-18E2-693E-11051EC5B9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3403" y="1875295"/>
                <a:ext cx="11460997" cy="69897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2201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Title 11"/>
          <p:cNvSpPr txBox="1">
            <a:spLocks/>
          </p:cNvSpPr>
          <p:nvPr/>
        </p:nvSpPr>
        <p:spPr>
          <a:xfrm>
            <a:off x="117233" y="360596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Exploratory Data Analysis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6952" y="2671271"/>
            <a:ext cx="1200744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3200" dirty="0"/>
              <a:t>Before making inferences from data</a:t>
            </a:r>
            <a:r>
              <a:rPr lang="mr-IN" sz="3200" dirty="0"/>
              <a:t>…</a:t>
            </a:r>
            <a:endParaRPr lang="en-GB" sz="3200" dirty="0"/>
          </a:p>
          <a:p>
            <a:pPr marL="1107201" lvl="1" indent="-457200">
              <a:buFont typeface="Wingdings" charset="2"/>
              <a:buChar char="Ø"/>
            </a:pPr>
            <a:r>
              <a:rPr lang="en-US" sz="3200" dirty="0"/>
              <a:t>it is essential to </a:t>
            </a:r>
            <a:r>
              <a:rPr lang="en-US" sz="3200" b="1" dirty="0"/>
              <a:t>examine the variables of our dataset</a:t>
            </a:r>
          </a:p>
          <a:p>
            <a:pPr marL="457200" indent="-457200">
              <a:buFont typeface="Wingdings" charset="2"/>
              <a:buChar char="Ø"/>
            </a:pPr>
            <a:endParaRPr lang="en-US" sz="3200" dirty="0"/>
          </a:p>
          <a:p>
            <a:r>
              <a:rPr lang="en-US" sz="3200" b="1" dirty="0"/>
              <a:t>Why?</a:t>
            </a:r>
          </a:p>
          <a:p>
            <a:endParaRPr lang="en-US" sz="3200" dirty="0"/>
          </a:p>
          <a:p>
            <a:pPr marL="457200" indent="-457200">
              <a:buFont typeface="Wingdings" charset="2"/>
              <a:buChar char="Ø"/>
            </a:pPr>
            <a:r>
              <a:rPr lang="en-US" sz="3200" dirty="0"/>
              <a:t>To see </a:t>
            </a:r>
            <a:r>
              <a:rPr lang="en-US" sz="3200" b="1" dirty="0"/>
              <a:t>patterns </a:t>
            </a:r>
            <a:r>
              <a:rPr lang="en-US" sz="3200" dirty="0"/>
              <a:t>in the data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3200" dirty="0"/>
              <a:t>To </a:t>
            </a:r>
            <a:r>
              <a:rPr lang="en-US" sz="3200" b="1" dirty="0"/>
              <a:t>identify and resolve mistakes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3200" dirty="0"/>
              <a:t>To find </a:t>
            </a:r>
            <a:r>
              <a:rPr lang="en-US" sz="3200" b="1" dirty="0"/>
              <a:t>violations of statistical assumptions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3200" dirty="0"/>
              <a:t>To find </a:t>
            </a:r>
            <a:r>
              <a:rPr lang="en-US" sz="3200" b="1" dirty="0"/>
              <a:t>how many </a:t>
            </a:r>
            <a:r>
              <a:rPr lang="en-US" sz="3200" dirty="0"/>
              <a:t>observations/entries exist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3200" dirty="0"/>
              <a:t>To find the </a:t>
            </a:r>
            <a:r>
              <a:rPr lang="en-US" sz="3200" b="1" dirty="0"/>
              <a:t>data types</a:t>
            </a:r>
            <a:r>
              <a:rPr lang="en-US" sz="3200" dirty="0"/>
              <a:t> of my dependent/independent variables 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3200" dirty="0"/>
              <a:t>To assess whether </a:t>
            </a:r>
            <a:r>
              <a:rPr lang="en-US" sz="3200" b="1" dirty="0"/>
              <a:t>the data is relevant to the problem </a:t>
            </a:r>
            <a:r>
              <a:rPr lang="en-US" sz="3200" dirty="0"/>
              <a:t>solved</a:t>
            </a:r>
          </a:p>
          <a:p>
            <a:pPr marL="457200" indent="-457200">
              <a:buFont typeface="Wingdings" charset="2"/>
              <a:buChar char="Ø"/>
            </a:pPr>
            <a:endParaRPr lang="en-US" sz="3200" dirty="0"/>
          </a:p>
          <a:p>
            <a:pPr marL="457200" indent="-457200">
              <a:buFont typeface="Wingdings" charset="2"/>
              <a:buChar char="Ø"/>
            </a:pPr>
            <a:r>
              <a:rPr lang="en-US" sz="3200" dirty="0"/>
              <a:t>…and because if you don’t, you will have trouble later!</a:t>
            </a:r>
          </a:p>
        </p:txBody>
      </p:sp>
      <p:sp>
        <p:nvSpPr>
          <p:cNvPr id="3" name="Rectangle 2"/>
          <p:cNvSpPr/>
          <p:nvPr/>
        </p:nvSpPr>
        <p:spPr>
          <a:xfrm>
            <a:off x="3248025" y="3831948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248025" y="3831948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9B9679C-C1DF-42B2-5F75-8275EC96C13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1772101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13</a:t>
            </a:fld>
            <a:endParaRPr lang="en-US" dirty="0"/>
          </a:p>
        </p:txBody>
      </p:sp>
      <p:sp>
        <p:nvSpPr>
          <p:cNvPr id="10" name="Title 11"/>
          <p:cNvSpPr txBox="1">
            <a:spLocks/>
          </p:cNvSpPr>
          <p:nvPr/>
        </p:nvSpPr>
        <p:spPr>
          <a:xfrm>
            <a:off x="117233" y="360596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Types of Data: NOIR</a:t>
            </a:r>
          </a:p>
        </p:txBody>
      </p:sp>
      <p:sp>
        <p:nvSpPr>
          <p:cNvPr id="3" name="Rectangle 2"/>
          <p:cNvSpPr/>
          <p:nvPr/>
        </p:nvSpPr>
        <p:spPr>
          <a:xfrm>
            <a:off x="3248025" y="3831948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248025" y="3831948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34977" y="1415196"/>
            <a:ext cx="3815166" cy="15749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/>
              <a:t>Categorical</a:t>
            </a:r>
          </a:p>
          <a:p>
            <a:pPr algn="ctr"/>
            <a:r>
              <a:rPr lang="en-US" dirty="0"/>
              <a:t>Data is divided </a:t>
            </a:r>
            <a:br>
              <a:rPr lang="en-US" dirty="0"/>
            </a:br>
            <a:r>
              <a:rPr lang="en-US" dirty="0"/>
              <a:t>into groups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10628" y="3934247"/>
            <a:ext cx="2536047" cy="21322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Nominal</a:t>
            </a:r>
            <a:br>
              <a:rPr lang="en-US" u="sng" dirty="0"/>
            </a:br>
            <a:r>
              <a:rPr lang="en-US" dirty="0"/>
              <a:t>No implied</a:t>
            </a:r>
            <a:br>
              <a:rPr lang="en-US" dirty="0"/>
            </a:br>
            <a:r>
              <a:rPr lang="en-US" dirty="0"/>
              <a:t>order among categories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499075" y="3922108"/>
            <a:ext cx="2275127" cy="21444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/>
              <a:t>Ordinal</a:t>
            </a:r>
          </a:p>
          <a:p>
            <a:pPr algn="ctr"/>
            <a:r>
              <a:rPr lang="en-US" dirty="0"/>
              <a:t>Clear ordering/ranking between categories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544" y="6496643"/>
            <a:ext cx="26441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e.g. gender; blood type;</a:t>
            </a:r>
          </a:p>
          <a:p>
            <a:r>
              <a:rPr lang="en-US" sz="2800" dirty="0"/>
              <a:t>property type (flat, detached) ;</a:t>
            </a:r>
          </a:p>
          <a:p>
            <a:r>
              <a:rPr lang="en-US" sz="2800" dirty="0"/>
              <a:t>house status (sold/available)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448825" y="6496643"/>
            <a:ext cx="32523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e.g. survey answers (fully agree </a:t>
            </a:r>
            <a:r>
              <a:rPr lang="mr-IN" sz="2800" dirty="0"/>
              <a:t>–</a:t>
            </a:r>
            <a:r>
              <a:rPr lang="en-GB" sz="2800" dirty="0"/>
              <a:t> fully</a:t>
            </a:r>
            <a:r>
              <a:rPr lang="en-US" sz="2800" dirty="0"/>
              <a:t> disagree); height interval scale; bug severity (low, medium, high)</a:t>
            </a:r>
          </a:p>
        </p:txBody>
      </p:sp>
      <p:cxnSp>
        <p:nvCxnSpPr>
          <p:cNvPr id="28" name="Straight Arrow Connector 27"/>
          <p:cNvCxnSpPr>
            <a:stCxn id="6" idx="2"/>
            <a:endCxn id="21" idx="0"/>
          </p:cNvCxnSpPr>
          <p:nvPr/>
        </p:nvCxnSpPr>
        <p:spPr>
          <a:xfrm flipH="1">
            <a:off x="2078652" y="2990158"/>
            <a:ext cx="1363908" cy="944089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2"/>
            <a:endCxn id="22" idx="0"/>
          </p:cNvCxnSpPr>
          <p:nvPr/>
        </p:nvCxnSpPr>
        <p:spPr>
          <a:xfrm>
            <a:off x="3442560" y="2990158"/>
            <a:ext cx="1194079" cy="931950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7875023" y="1415196"/>
            <a:ext cx="3426095" cy="15749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/>
              <a:t>Numerical</a:t>
            </a:r>
          </a:p>
          <a:p>
            <a:pPr algn="ctr"/>
            <a:r>
              <a:rPr lang="en-US" dirty="0"/>
              <a:t>Data represents numbers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981421" y="3944095"/>
            <a:ext cx="2460355" cy="21322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Interval</a:t>
            </a:r>
          </a:p>
          <a:p>
            <a:pPr algn="ctr"/>
            <a:r>
              <a:rPr lang="en-US" dirty="0"/>
              <a:t>Can be counted in a finite manner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678741" y="3934248"/>
            <a:ext cx="2534731" cy="21322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/>
              <a:t>Ratio</a:t>
            </a:r>
          </a:p>
          <a:p>
            <a:pPr algn="ctr"/>
            <a:r>
              <a:rPr lang="en-US" dirty="0"/>
              <a:t>Can be measured not counted; infinite number of possibilities</a:t>
            </a:r>
          </a:p>
        </p:txBody>
      </p:sp>
      <p:cxnSp>
        <p:nvCxnSpPr>
          <p:cNvPr id="42" name="Straight Arrow Connector 41"/>
          <p:cNvCxnSpPr>
            <a:stCxn id="35" idx="2"/>
            <a:endCxn id="40" idx="0"/>
          </p:cNvCxnSpPr>
          <p:nvPr/>
        </p:nvCxnSpPr>
        <p:spPr>
          <a:xfrm flipH="1">
            <a:off x="8211599" y="2990157"/>
            <a:ext cx="1376472" cy="953938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5" idx="2"/>
            <a:endCxn id="41" idx="0"/>
          </p:cNvCxnSpPr>
          <p:nvPr/>
        </p:nvCxnSpPr>
        <p:spPr>
          <a:xfrm>
            <a:off x="9588071" y="2990157"/>
            <a:ext cx="1358036" cy="944091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082400" y="6498171"/>
            <a:ext cx="24275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e.g. number of heads in 100 coin flips; temperature in </a:t>
            </a:r>
            <a:r>
              <a:rPr lang="en-US" sz="2800" dirty="0" err="1"/>
              <a:t>Celsuis</a:t>
            </a:r>
            <a:r>
              <a:rPr lang="en-US" sz="2800" dirty="0"/>
              <a:t> (Centigrade) or Fahrenheit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744075" y="6499699"/>
            <a:ext cx="2996291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e.g., dog height; house price; house distance from York </a:t>
            </a:r>
            <a:r>
              <a:rPr lang="en-US" sz="2800" dirty="0" err="1"/>
              <a:t>centre</a:t>
            </a:r>
            <a:r>
              <a:rPr lang="en-US" sz="2800" dirty="0"/>
              <a:t>; exact amount of gas purchased from petrol station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0865AAD-CC57-A664-2F7F-0D7C53A04BE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3145951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1"/>
          <p:cNvSpPr txBox="1">
            <a:spLocks/>
          </p:cNvSpPr>
          <p:nvPr/>
        </p:nvSpPr>
        <p:spPr>
          <a:xfrm>
            <a:off x="117233" y="360596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Descriptive Statistics</a:t>
            </a:r>
          </a:p>
        </p:txBody>
      </p:sp>
      <p:sp>
        <p:nvSpPr>
          <p:cNvPr id="9" name="Rectangle 8"/>
          <p:cNvSpPr/>
          <p:nvPr/>
        </p:nvSpPr>
        <p:spPr>
          <a:xfrm>
            <a:off x="4266985" y="1415195"/>
            <a:ext cx="3426095" cy="6644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Descriptive Statistics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87739" y="2606356"/>
            <a:ext cx="2716390" cy="1247629"/>
          </a:xfrm>
          <a:prstGeom prst="roundRect">
            <a:avLst/>
          </a:prstGeom>
          <a:solidFill>
            <a:srgbClr val="00627D"/>
          </a:solidFill>
          <a:ln>
            <a:solidFill>
              <a:srgbClr val="0062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often do </a:t>
            </a:r>
            <a:br>
              <a:rPr lang="en-US" dirty="0"/>
            </a:br>
            <a:r>
              <a:rPr lang="en-US" dirty="0"/>
              <a:t>the data points happen?</a:t>
            </a:r>
          </a:p>
        </p:txBody>
      </p:sp>
      <p:cxnSp>
        <p:nvCxnSpPr>
          <p:cNvPr id="14" name="Elbow Connector 13"/>
          <p:cNvCxnSpPr>
            <a:stCxn id="9" idx="2"/>
            <a:endCxn id="2" idx="0"/>
          </p:cNvCxnSpPr>
          <p:nvPr/>
        </p:nvCxnSpPr>
        <p:spPr>
          <a:xfrm rot="5400000">
            <a:off x="3449643" y="75966"/>
            <a:ext cx="526682" cy="4534099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00627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3297900" y="2606357"/>
            <a:ext cx="2716390" cy="1247629"/>
          </a:xfrm>
          <a:prstGeom prst="roundRect">
            <a:avLst/>
          </a:prstGeom>
          <a:solidFill>
            <a:srgbClr val="00627D"/>
          </a:solidFill>
          <a:ln>
            <a:solidFill>
              <a:srgbClr val="0062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are the common data points?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728721" y="2606357"/>
            <a:ext cx="2716390" cy="1247629"/>
          </a:xfrm>
          <a:prstGeom prst="roundRect">
            <a:avLst/>
          </a:prstGeom>
          <a:solidFill>
            <a:srgbClr val="00627D"/>
          </a:solidFill>
          <a:ln>
            <a:solidFill>
              <a:srgbClr val="0062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Where are the data points (</a:t>
            </a:r>
            <a:r>
              <a:rPr lang="en-US" dirty="0" err="1"/>
              <a:t>wrt</a:t>
            </a:r>
            <a:r>
              <a:rPr lang="en-US" dirty="0"/>
              <a:t> to each other)?</a:t>
            </a:r>
          </a:p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9981938" y="2606357"/>
            <a:ext cx="2716390" cy="1247629"/>
          </a:xfrm>
          <a:prstGeom prst="roundRect">
            <a:avLst/>
          </a:prstGeom>
          <a:solidFill>
            <a:srgbClr val="00627D"/>
          </a:solidFill>
          <a:ln>
            <a:solidFill>
              <a:srgbClr val="0062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does the spread of scores look like?</a:t>
            </a:r>
          </a:p>
        </p:txBody>
      </p:sp>
      <p:cxnSp>
        <p:nvCxnSpPr>
          <p:cNvPr id="21" name="Elbow Connector 20"/>
          <p:cNvCxnSpPr>
            <a:stCxn id="9" idx="2"/>
            <a:endCxn id="20" idx="0"/>
          </p:cNvCxnSpPr>
          <p:nvPr/>
        </p:nvCxnSpPr>
        <p:spPr>
          <a:xfrm rot="16200000" flipH="1">
            <a:off x="8396742" y="-337035"/>
            <a:ext cx="526683" cy="5360100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00627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9" idx="2"/>
            <a:endCxn id="19" idx="0"/>
          </p:cNvCxnSpPr>
          <p:nvPr/>
        </p:nvCxnSpPr>
        <p:spPr>
          <a:xfrm rot="16200000" flipH="1">
            <a:off x="6770133" y="1289573"/>
            <a:ext cx="526683" cy="2106883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00627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9" idx="2"/>
            <a:endCxn id="18" idx="0"/>
          </p:cNvCxnSpPr>
          <p:nvPr/>
        </p:nvCxnSpPr>
        <p:spPr>
          <a:xfrm rot="5400000">
            <a:off x="5054723" y="1681046"/>
            <a:ext cx="526683" cy="1323938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00627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10350701" y="4142388"/>
            <a:ext cx="1978865" cy="1742413"/>
            <a:chOff x="530764" y="4444630"/>
            <a:chExt cx="1978865" cy="1742413"/>
          </a:xfrm>
        </p:grpSpPr>
        <p:sp>
          <p:nvSpPr>
            <p:cNvPr id="40" name="Oval 39"/>
            <p:cNvSpPr/>
            <p:nvPr/>
          </p:nvSpPr>
          <p:spPr>
            <a:xfrm>
              <a:off x="530764" y="4444630"/>
              <a:ext cx="1978865" cy="1742413"/>
            </a:xfrm>
            <a:prstGeom prst="ellipse">
              <a:avLst/>
            </a:prstGeom>
            <a:solidFill>
              <a:srgbClr val="00627D"/>
            </a:solidFill>
            <a:ln>
              <a:solidFill>
                <a:srgbClr val="0062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02356" y="4783504"/>
              <a:ext cx="18072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Variation/ Dispersion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7123007" y="4151501"/>
            <a:ext cx="1978865" cy="1742413"/>
            <a:chOff x="530764" y="4444630"/>
            <a:chExt cx="1978865" cy="1742413"/>
          </a:xfrm>
        </p:grpSpPr>
        <p:sp>
          <p:nvSpPr>
            <p:cNvPr id="52" name="Oval 51"/>
            <p:cNvSpPr/>
            <p:nvPr/>
          </p:nvSpPr>
          <p:spPr>
            <a:xfrm>
              <a:off x="530764" y="4444630"/>
              <a:ext cx="1978865" cy="1742413"/>
            </a:xfrm>
            <a:prstGeom prst="ellipse">
              <a:avLst/>
            </a:prstGeom>
            <a:solidFill>
              <a:srgbClr val="00627D"/>
            </a:solidFill>
            <a:ln>
              <a:solidFill>
                <a:srgbClr val="0062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02356" y="4783504"/>
              <a:ext cx="1807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Position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676274" y="4151501"/>
            <a:ext cx="1978865" cy="1742413"/>
            <a:chOff x="530764" y="4444630"/>
            <a:chExt cx="1978865" cy="1742413"/>
          </a:xfrm>
        </p:grpSpPr>
        <p:sp>
          <p:nvSpPr>
            <p:cNvPr id="68" name="Oval 67"/>
            <p:cNvSpPr/>
            <p:nvPr/>
          </p:nvSpPr>
          <p:spPr>
            <a:xfrm>
              <a:off x="530764" y="4444630"/>
              <a:ext cx="1978865" cy="1742413"/>
            </a:xfrm>
            <a:prstGeom prst="ellipse">
              <a:avLst/>
            </a:prstGeom>
            <a:solidFill>
              <a:srgbClr val="00627D"/>
            </a:solidFill>
            <a:ln>
              <a:solidFill>
                <a:srgbClr val="0062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02356" y="4783504"/>
              <a:ext cx="18072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Central tendency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7911" y="6713893"/>
            <a:ext cx="1418574" cy="1163047"/>
            <a:chOff x="530764" y="4444630"/>
            <a:chExt cx="1704561" cy="1742413"/>
          </a:xfrm>
        </p:grpSpPr>
        <p:sp>
          <p:nvSpPr>
            <p:cNvPr id="65" name="Oval 64"/>
            <p:cNvSpPr/>
            <p:nvPr/>
          </p:nvSpPr>
          <p:spPr>
            <a:xfrm>
              <a:off x="530764" y="4444630"/>
              <a:ext cx="1704561" cy="1742413"/>
            </a:xfrm>
            <a:prstGeom prst="ellipse">
              <a:avLst/>
            </a:prstGeom>
            <a:solidFill>
              <a:srgbClr val="00627D"/>
            </a:solidFill>
            <a:ln>
              <a:solidFill>
                <a:srgbClr val="0062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20543" y="4722705"/>
              <a:ext cx="1579292" cy="64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Counts</a:t>
              </a:r>
            </a:p>
          </p:txBody>
        </p:sp>
      </p:grpSp>
      <p:cxnSp>
        <p:nvCxnSpPr>
          <p:cNvPr id="81" name="Elbow Connector 80"/>
          <p:cNvCxnSpPr>
            <a:stCxn id="108" idx="4"/>
            <a:endCxn id="65" idx="0"/>
          </p:cNvCxnSpPr>
          <p:nvPr/>
        </p:nvCxnSpPr>
        <p:spPr>
          <a:xfrm rot="5400000">
            <a:off x="640393" y="5980719"/>
            <a:ext cx="819979" cy="646368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00627D"/>
            </a:solidFill>
            <a:prstDash val="dot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108" idx="4"/>
          </p:cNvCxnSpPr>
          <p:nvPr/>
        </p:nvCxnSpPr>
        <p:spPr>
          <a:xfrm rot="16200000" flipH="1">
            <a:off x="774676" y="6492804"/>
            <a:ext cx="2052852" cy="855072"/>
          </a:xfrm>
          <a:prstGeom prst="bentConnector3">
            <a:avLst>
              <a:gd name="adj1" fmla="val 20508"/>
            </a:avLst>
          </a:prstGeom>
          <a:ln w="28575" cmpd="sng">
            <a:solidFill>
              <a:srgbClr val="00627D"/>
            </a:solidFill>
            <a:prstDash val="dot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/>
          <p:cNvGrpSpPr/>
          <p:nvPr/>
        </p:nvGrpSpPr>
        <p:grpSpPr>
          <a:xfrm>
            <a:off x="1495557" y="6713893"/>
            <a:ext cx="1418574" cy="1163047"/>
            <a:chOff x="530764" y="4444630"/>
            <a:chExt cx="1704561" cy="1742413"/>
          </a:xfrm>
        </p:grpSpPr>
        <p:sp>
          <p:nvSpPr>
            <p:cNvPr id="105" name="Oval 104"/>
            <p:cNvSpPr/>
            <p:nvPr/>
          </p:nvSpPr>
          <p:spPr>
            <a:xfrm>
              <a:off x="530764" y="4444630"/>
              <a:ext cx="1704561" cy="1742413"/>
            </a:xfrm>
            <a:prstGeom prst="ellipse">
              <a:avLst/>
            </a:prstGeom>
            <a:solidFill>
              <a:srgbClr val="00627D"/>
            </a:solidFill>
            <a:ln>
              <a:solidFill>
                <a:srgbClr val="0062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620543" y="4722705"/>
              <a:ext cx="1579292" cy="64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err="1">
                  <a:solidFill>
                    <a:schemeClr val="bg1"/>
                  </a:solidFill>
                </a:rPr>
                <a:t>Percents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384133" y="4151501"/>
            <a:ext cx="1978865" cy="1742413"/>
            <a:chOff x="530764" y="4444630"/>
            <a:chExt cx="1978865" cy="1742413"/>
          </a:xfrm>
        </p:grpSpPr>
        <p:sp>
          <p:nvSpPr>
            <p:cNvPr id="108" name="Oval 107"/>
            <p:cNvSpPr/>
            <p:nvPr/>
          </p:nvSpPr>
          <p:spPr>
            <a:xfrm>
              <a:off x="530764" y="4444630"/>
              <a:ext cx="1978865" cy="1742413"/>
            </a:xfrm>
            <a:prstGeom prst="ellipse">
              <a:avLst/>
            </a:prstGeom>
            <a:solidFill>
              <a:srgbClr val="00627D"/>
            </a:solidFill>
            <a:ln>
              <a:solidFill>
                <a:srgbClr val="0062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702356" y="4783504"/>
              <a:ext cx="1807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Frequency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2488364" y="8286909"/>
            <a:ext cx="1418574" cy="1163047"/>
            <a:chOff x="530764" y="4444628"/>
            <a:chExt cx="1704561" cy="1742412"/>
          </a:xfrm>
        </p:grpSpPr>
        <p:sp>
          <p:nvSpPr>
            <p:cNvPr id="121" name="Oval 120"/>
            <p:cNvSpPr/>
            <p:nvPr/>
          </p:nvSpPr>
          <p:spPr>
            <a:xfrm>
              <a:off x="530764" y="4444628"/>
              <a:ext cx="1704561" cy="1742412"/>
            </a:xfrm>
            <a:prstGeom prst="ellipse">
              <a:avLst/>
            </a:prstGeom>
            <a:solidFill>
              <a:srgbClr val="00627D"/>
            </a:solidFill>
            <a:ln>
              <a:solidFill>
                <a:srgbClr val="0062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620543" y="4722705"/>
              <a:ext cx="1579292" cy="64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Mean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3966010" y="8286909"/>
            <a:ext cx="1418574" cy="1163047"/>
            <a:chOff x="530764" y="4444628"/>
            <a:chExt cx="1704561" cy="1742412"/>
          </a:xfrm>
        </p:grpSpPr>
        <p:sp>
          <p:nvSpPr>
            <p:cNvPr id="124" name="Oval 123"/>
            <p:cNvSpPr/>
            <p:nvPr/>
          </p:nvSpPr>
          <p:spPr>
            <a:xfrm>
              <a:off x="530764" y="4444628"/>
              <a:ext cx="1704561" cy="1742412"/>
            </a:xfrm>
            <a:prstGeom prst="ellipse">
              <a:avLst/>
            </a:prstGeom>
            <a:solidFill>
              <a:srgbClr val="00627D"/>
            </a:solidFill>
            <a:ln>
              <a:solidFill>
                <a:srgbClr val="0062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620543" y="4722705"/>
              <a:ext cx="1579292" cy="64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Mode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5462521" y="8262821"/>
            <a:ext cx="1418574" cy="1163047"/>
            <a:chOff x="530764" y="4444628"/>
            <a:chExt cx="1704561" cy="1742412"/>
          </a:xfrm>
        </p:grpSpPr>
        <p:sp>
          <p:nvSpPr>
            <p:cNvPr id="133" name="Oval 132"/>
            <p:cNvSpPr/>
            <p:nvPr/>
          </p:nvSpPr>
          <p:spPr>
            <a:xfrm>
              <a:off x="530764" y="4444628"/>
              <a:ext cx="1704561" cy="1742412"/>
            </a:xfrm>
            <a:prstGeom prst="ellipse">
              <a:avLst/>
            </a:prstGeom>
            <a:solidFill>
              <a:srgbClr val="00627D"/>
            </a:solidFill>
            <a:ln>
              <a:solidFill>
                <a:srgbClr val="0062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620543" y="4722705"/>
              <a:ext cx="1579292" cy="64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Median</a:t>
              </a:r>
            </a:p>
          </p:txBody>
        </p:sp>
      </p:grpSp>
      <p:cxnSp>
        <p:nvCxnSpPr>
          <p:cNvPr id="135" name="Elbow Connector 134"/>
          <p:cNvCxnSpPr>
            <a:stCxn id="68" idx="4"/>
            <a:endCxn id="121" idx="0"/>
          </p:cNvCxnSpPr>
          <p:nvPr/>
        </p:nvCxnSpPr>
        <p:spPr>
          <a:xfrm rot="5400000">
            <a:off x="2735182" y="6356383"/>
            <a:ext cx="2392994" cy="1468056"/>
          </a:xfrm>
          <a:prstGeom prst="bentConnector3">
            <a:avLst>
              <a:gd name="adj1" fmla="val 85789"/>
            </a:avLst>
          </a:prstGeom>
          <a:ln w="28575" cmpd="sng">
            <a:solidFill>
              <a:srgbClr val="00627D"/>
            </a:solidFill>
            <a:prstDash val="dot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/>
          <p:cNvCxnSpPr>
            <a:stCxn id="68" idx="4"/>
            <a:endCxn id="124" idx="0"/>
          </p:cNvCxnSpPr>
          <p:nvPr/>
        </p:nvCxnSpPr>
        <p:spPr>
          <a:xfrm rot="16200000" flipH="1">
            <a:off x="3474005" y="7085616"/>
            <a:ext cx="2392994" cy="959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00627D"/>
            </a:solidFill>
            <a:prstDash val="dot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139"/>
          <p:cNvCxnSpPr>
            <a:stCxn id="68" idx="4"/>
            <a:endCxn id="133" idx="0"/>
          </p:cNvCxnSpPr>
          <p:nvPr/>
        </p:nvCxnSpPr>
        <p:spPr>
          <a:xfrm rot="16200000" flipH="1">
            <a:off x="4234304" y="6325316"/>
            <a:ext cx="2368906" cy="1506101"/>
          </a:xfrm>
          <a:prstGeom prst="bentConnector3">
            <a:avLst>
              <a:gd name="adj1" fmla="val 85530"/>
            </a:avLst>
          </a:prstGeom>
          <a:ln w="28575" cmpd="sng">
            <a:solidFill>
              <a:srgbClr val="00627D"/>
            </a:solidFill>
            <a:prstDash val="dot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6850996" y="6713893"/>
            <a:ext cx="1418574" cy="1163047"/>
            <a:chOff x="530764" y="4444630"/>
            <a:chExt cx="1704561" cy="1742413"/>
          </a:xfrm>
        </p:grpSpPr>
        <p:sp>
          <p:nvSpPr>
            <p:cNvPr id="146" name="Oval 145"/>
            <p:cNvSpPr/>
            <p:nvPr/>
          </p:nvSpPr>
          <p:spPr>
            <a:xfrm>
              <a:off x="530764" y="4444630"/>
              <a:ext cx="1704561" cy="1742413"/>
            </a:xfrm>
            <a:prstGeom prst="ellipse">
              <a:avLst/>
            </a:prstGeom>
            <a:solidFill>
              <a:srgbClr val="00627D"/>
            </a:solidFill>
            <a:ln>
              <a:solidFill>
                <a:srgbClr val="0062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20543" y="4722705"/>
              <a:ext cx="1579292" cy="1152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Quartile rank</a:t>
              </a:r>
            </a:p>
          </p:txBody>
        </p:sp>
      </p:grpSp>
      <p:cxnSp>
        <p:nvCxnSpPr>
          <p:cNvPr id="148" name="Elbow Connector 147"/>
          <p:cNvCxnSpPr>
            <a:stCxn id="52" idx="4"/>
            <a:endCxn id="146" idx="0"/>
          </p:cNvCxnSpPr>
          <p:nvPr/>
        </p:nvCxnSpPr>
        <p:spPr>
          <a:xfrm rot="5400000">
            <a:off x="7426373" y="6027825"/>
            <a:ext cx="819979" cy="552157"/>
          </a:xfrm>
          <a:prstGeom prst="bentConnector3">
            <a:avLst>
              <a:gd name="adj1" fmla="val 37394"/>
            </a:avLst>
          </a:prstGeom>
          <a:ln w="28575" cmpd="sng">
            <a:solidFill>
              <a:srgbClr val="00627D"/>
            </a:solidFill>
            <a:prstDash val="dot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Elbow Connector 148"/>
          <p:cNvCxnSpPr/>
          <p:nvPr/>
        </p:nvCxnSpPr>
        <p:spPr>
          <a:xfrm rot="16200000" flipH="1">
            <a:off x="7514155" y="6492804"/>
            <a:ext cx="2052852" cy="855072"/>
          </a:xfrm>
          <a:prstGeom prst="bentConnector3">
            <a:avLst>
              <a:gd name="adj1" fmla="val 14754"/>
            </a:avLst>
          </a:prstGeom>
          <a:ln w="28575" cmpd="sng">
            <a:solidFill>
              <a:srgbClr val="00627D"/>
            </a:solidFill>
            <a:prstDash val="dot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8309584" y="6701671"/>
            <a:ext cx="1466431" cy="1163047"/>
            <a:chOff x="496325" y="4444630"/>
            <a:chExt cx="1762068" cy="1742413"/>
          </a:xfrm>
        </p:grpSpPr>
        <p:sp>
          <p:nvSpPr>
            <p:cNvPr id="151" name="Oval 150"/>
            <p:cNvSpPr/>
            <p:nvPr/>
          </p:nvSpPr>
          <p:spPr>
            <a:xfrm>
              <a:off x="530764" y="4444630"/>
              <a:ext cx="1704560" cy="1742413"/>
            </a:xfrm>
            <a:prstGeom prst="ellipse">
              <a:avLst/>
            </a:prstGeom>
            <a:solidFill>
              <a:srgbClr val="00627D"/>
            </a:solidFill>
            <a:ln>
              <a:solidFill>
                <a:srgbClr val="0062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96325" y="4722705"/>
              <a:ext cx="1762068" cy="1152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Percentile rank</a:t>
              </a: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8582766" y="8572404"/>
            <a:ext cx="1418574" cy="1163047"/>
            <a:chOff x="530764" y="4444628"/>
            <a:chExt cx="1704561" cy="1742412"/>
          </a:xfrm>
        </p:grpSpPr>
        <p:sp>
          <p:nvSpPr>
            <p:cNvPr id="154" name="Oval 153"/>
            <p:cNvSpPr/>
            <p:nvPr/>
          </p:nvSpPr>
          <p:spPr>
            <a:xfrm>
              <a:off x="530764" y="4444628"/>
              <a:ext cx="1704561" cy="1742412"/>
            </a:xfrm>
            <a:prstGeom prst="ellipse">
              <a:avLst/>
            </a:prstGeom>
            <a:solidFill>
              <a:srgbClr val="00627D"/>
            </a:solidFill>
            <a:ln>
              <a:solidFill>
                <a:srgbClr val="0062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620543" y="4722705"/>
              <a:ext cx="1579292" cy="64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Variance</a:t>
              </a: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10060412" y="8572403"/>
            <a:ext cx="1418574" cy="1163047"/>
            <a:chOff x="530764" y="4444630"/>
            <a:chExt cx="1704561" cy="1742413"/>
          </a:xfrm>
        </p:grpSpPr>
        <p:sp>
          <p:nvSpPr>
            <p:cNvPr id="157" name="Oval 156"/>
            <p:cNvSpPr/>
            <p:nvPr/>
          </p:nvSpPr>
          <p:spPr>
            <a:xfrm>
              <a:off x="530764" y="4444630"/>
              <a:ext cx="1704561" cy="1742413"/>
            </a:xfrm>
            <a:prstGeom prst="ellipse">
              <a:avLst/>
            </a:prstGeom>
            <a:solidFill>
              <a:srgbClr val="00627D"/>
            </a:solidFill>
            <a:ln>
              <a:solidFill>
                <a:srgbClr val="0062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620543" y="4722705"/>
              <a:ext cx="1579292" cy="1152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Standard deviation</a:t>
              </a: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11556923" y="8548316"/>
            <a:ext cx="1418574" cy="1163047"/>
            <a:chOff x="530764" y="4444628"/>
            <a:chExt cx="1704561" cy="1742412"/>
          </a:xfrm>
        </p:grpSpPr>
        <p:sp>
          <p:nvSpPr>
            <p:cNvPr id="160" name="Oval 159"/>
            <p:cNvSpPr/>
            <p:nvPr/>
          </p:nvSpPr>
          <p:spPr>
            <a:xfrm>
              <a:off x="530764" y="4444628"/>
              <a:ext cx="1704561" cy="1742412"/>
            </a:xfrm>
            <a:prstGeom prst="ellipse">
              <a:avLst/>
            </a:prstGeom>
            <a:solidFill>
              <a:srgbClr val="00627D"/>
            </a:solidFill>
            <a:ln>
              <a:solidFill>
                <a:srgbClr val="0062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620543" y="4722705"/>
              <a:ext cx="1579292" cy="64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Range</a:t>
              </a:r>
            </a:p>
          </p:txBody>
        </p:sp>
      </p:grpSp>
      <p:cxnSp>
        <p:nvCxnSpPr>
          <p:cNvPr id="162" name="Elbow Connector 161"/>
          <p:cNvCxnSpPr>
            <a:stCxn id="40" idx="4"/>
            <a:endCxn id="154" idx="0"/>
          </p:cNvCxnSpPr>
          <p:nvPr/>
        </p:nvCxnSpPr>
        <p:spPr>
          <a:xfrm rot="5400000">
            <a:off x="8972293" y="6204562"/>
            <a:ext cx="2687602" cy="2048081"/>
          </a:xfrm>
          <a:prstGeom prst="bentConnector3">
            <a:avLst>
              <a:gd name="adj1" fmla="val 84613"/>
            </a:avLst>
          </a:prstGeom>
          <a:ln w="28575" cmpd="sng">
            <a:solidFill>
              <a:srgbClr val="00627D"/>
            </a:solidFill>
            <a:prstDash val="dot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Elbow Connector 162"/>
          <p:cNvCxnSpPr>
            <a:stCxn id="40" idx="4"/>
            <a:endCxn id="157" idx="0"/>
          </p:cNvCxnSpPr>
          <p:nvPr/>
        </p:nvCxnSpPr>
        <p:spPr>
          <a:xfrm rot="5400000">
            <a:off x="9711116" y="6943385"/>
            <a:ext cx="2687602" cy="570435"/>
          </a:xfrm>
          <a:prstGeom prst="bentConnector3">
            <a:avLst>
              <a:gd name="adj1" fmla="val 84613"/>
            </a:avLst>
          </a:prstGeom>
          <a:ln w="28575" cmpd="sng">
            <a:solidFill>
              <a:srgbClr val="00627D"/>
            </a:solidFill>
            <a:prstDash val="dot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Elbow Connector 163"/>
          <p:cNvCxnSpPr>
            <a:stCxn id="40" idx="4"/>
            <a:endCxn id="160" idx="0"/>
          </p:cNvCxnSpPr>
          <p:nvPr/>
        </p:nvCxnSpPr>
        <p:spPr>
          <a:xfrm rot="16200000" flipH="1">
            <a:off x="10471415" y="6753520"/>
            <a:ext cx="2663514" cy="926076"/>
          </a:xfrm>
          <a:prstGeom prst="bentConnector3">
            <a:avLst>
              <a:gd name="adj1" fmla="val 86035"/>
            </a:avLst>
          </a:prstGeom>
          <a:ln w="28575" cmpd="sng">
            <a:solidFill>
              <a:srgbClr val="00627D"/>
            </a:solidFill>
            <a:prstDash val="dot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Elbow Connector 3">
            <a:extLst>
              <a:ext uri="{FF2B5EF4-FFF2-40B4-BE49-F238E27FC236}">
                <a16:creationId xmlns:a16="http://schemas.microsoft.com/office/drawing/2014/main" id="{403A5569-6DEB-423F-394A-3AEE227B23DB}"/>
              </a:ext>
            </a:extLst>
          </p:cNvPr>
          <p:cNvCxnSpPr>
            <a:cxnSpLocks/>
          </p:cNvCxnSpPr>
          <p:nvPr/>
        </p:nvCxnSpPr>
        <p:spPr>
          <a:xfrm>
            <a:off x="1371600" y="3868615"/>
            <a:ext cx="1966" cy="282886"/>
          </a:xfrm>
          <a:prstGeom prst="straightConnector1">
            <a:avLst/>
          </a:prstGeom>
          <a:ln w="28575" cmpd="sng">
            <a:solidFill>
              <a:srgbClr val="00627D"/>
            </a:solidFill>
            <a:prstDash val="dot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2B7B85CB-452D-8F10-FB49-0B4E82D43A6A}"/>
              </a:ext>
            </a:extLst>
          </p:cNvPr>
          <p:cNvCxnSpPr>
            <a:cxnSpLocks/>
          </p:cNvCxnSpPr>
          <p:nvPr/>
        </p:nvCxnSpPr>
        <p:spPr>
          <a:xfrm>
            <a:off x="4654129" y="3856571"/>
            <a:ext cx="1966" cy="282886"/>
          </a:xfrm>
          <a:prstGeom prst="straightConnector1">
            <a:avLst/>
          </a:prstGeom>
          <a:ln w="28575" cmpd="sng">
            <a:solidFill>
              <a:srgbClr val="00627D"/>
            </a:solidFill>
            <a:prstDash val="dot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3">
            <a:extLst>
              <a:ext uri="{FF2B5EF4-FFF2-40B4-BE49-F238E27FC236}">
                <a16:creationId xmlns:a16="http://schemas.microsoft.com/office/drawing/2014/main" id="{EF91FBF0-2D11-899E-24F6-6B79BFFAED99}"/>
              </a:ext>
            </a:extLst>
          </p:cNvPr>
          <p:cNvCxnSpPr>
            <a:cxnSpLocks/>
          </p:cNvCxnSpPr>
          <p:nvPr/>
        </p:nvCxnSpPr>
        <p:spPr>
          <a:xfrm>
            <a:off x="8121466" y="3856571"/>
            <a:ext cx="1966" cy="282886"/>
          </a:xfrm>
          <a:prstGeom prst="straightConnector1">
            <a:avLst/>
          </a:prstGeom>
          <a:ln w="28575" cmpd="sng">
            <a:solidFill>
              <a:srgbClr val="00627D"/>
            </a:solidFill>
            <a:prstDash val="dot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3">
            <a:extLst>
              <a:ext uri="{FF2B5EF4-FFF2-40B4-BE49-F238E27FC236}">
                <a16:creationId xmlns:a16="http://schemas.microsoft.com/office/drawing/2014/main" id="{D6574B61-13E1-3332-2EA2-89D3734B6B1B}"/>
              </a:ext>
            </a:extLst>
          </p:cNvPr>
          <p:cNvCxnSpPr>
            <a:cxnSpLocks/>
          </p:cNvCxnSpPr>
          <p:nvPr/>
        </p:nvCxnSpPr>
        <p:spPr>
          <a:xfrm>
            <a:off x="11349745" y="3856571"/>
            <a:ext cx="1966" cy="282886"/>
          </a:xfrm>
          <a:prstGeom prst="straightConnector1">
            <a:avLst/>
          </a:prstGeom>
          <a:ln w="28575" cmpd="sng">
            <a:solidFill>
              <a:srgbClr val="00627D"/>
            </a:solidFill>
            <a:prstDash val="dot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024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17538" y="2726375"/>
            <a:ext cx="11726862" cy="698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charset="2"/>
              <a:buChar char="Ø"/>
            </a:pPr>
            <a:r>
              <a:rPr lang="en-US" sz="3200" dirty="0"/>
              <a:t>Used with countable data, i.e., there are separate categories in which the subject can be and the number of entries in each category can be counted</a:t>
            </a:r>
          </a:p>
          <a:p>
            <a:pPr marL="514350" indent="-514350">
              <a:buFont typeface="Wingdings" charset="2"/>
              <a:buChar char="Ø"/>
            </a:pPr>
            <a:endParaRPr lang="en-US" sz="3200" dirty="0"/>
          </a:p>
          <a:p>
            <a:pPr marL="514350" indent="-514350">
              <a:buFont typeface="Wingdings" charset="2"/>
              <a:buChar char="Ø"/>
            </a:pPr>
            <a:r>
              <a:rPr lang="en-US" sz="3200" b="1" dirty="0"/>
              <a:t>Count</a:t>
            </a:r>
            <a:r>
              <a:rPr lang="en-US" sz="3200" dirty="0"/>
              <a:t>: how many times </a:t>
            </a:r>
            <a:br>
              <a:rPr lang="en-US" sz="3200" dirty="0"/>
            </a:br>
            <a:r>
              <a:rPr lang="en-US" sz="3200" dirty="0"/>
              <a:t>an event has happened  </a:t>
            </a:r>
            <a:br>
              <a:rPr lang="en-US" sz="3200" dirty="0"/>
            </a:br>
            <a:r>
              <a:rPr lang="en-US" sz="3200" dirty="0"/>
              <a:t>or happened within a </a:t>
            </a:r>
            <a:br>
              <a:rPr lang="en-US" sz="3200" dirty="0"/>
            </a:br>
            <a:r>
              <a:rPr lang="en-US" sz="3200" dirty="0"/>
              <a:t>given time frame</a:t>
            </a:r>
            <a:br>
              <a:rPr lang="en-US" sz="3200" dirty="0"/>
            </a:br>
            <a:endParaRPr lang="en-US" sz="3200" dirty="0"/>
          </a:p>
          <a:p>
            <a:pPr marL="514350" indent="-514350">
              <a:buFont typeface="Wingdings" charset="2"/>
              <a:buChar char="Ø"/>
            </a:pPr>
            <a:r>
              <a:rPr lang="en-US" sz="3200" b="1" dirty="0"/>
              <a:t>Percent</a:t>
            </a:r>
            <a:r>
              <a:rPr lang="en-US" sz="3200" dirty="0"/>
              <a:t>: The percentage</a:t>
            </a:r>
            <a:br>
              <a:rPr lang="en-US" sz="3200" dirty="0"/>
            </a:br>
            <a:r>
              <a:rPr lang="en-US" sz="3200" dirty="0"/>
              <a:t>of a particular category </a:t>
            </a:r>
            <a:br>
              <a:rPr lang="en-US" sz="3200" dirty="0"/>
            </a:br>
            <a:r>
              <a:rPr lang="en-US" sz="3200" dirty="0"/>
              <a:t>over the sample size</a:t>
            </a:r>
          </a:p>
          <a:p>
            <a:pPr marL="514350" indent="-514350">
              <a:buFont typeface="Wingdings" charset="2"/>
              <a:buChar char="Ø"/>
            </a:pPr>
            <a:endParaRPr lang="en-US" sz="3200" dirty="0"/>
          </a:p>
          <a:p>
            <a:pPr marL="514350" indent="-514350">
              <a:buFont typeface="Wingdings" charset="2"/>
              <a:buChar char="Ø"/>
            </a:pPr>
            <a:endParaRPr lang="en-US" sz="3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Title 11"/>
          <p:cNvSpPr txBox="1">
            <a:spLocks/>
          </p:cNvSpPr>
          <p:nvPr/>
        </p:nvSpPr>
        <p:spPr>
          <a:xfrm>
            <a:off x="117233" y="360596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Frequency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519" y="4364117"/>
            <a:ext cx="7345128" cy="4386768"/>
          </a:xfrm>
          <a:prstGeom prst="rect">
            <a:avLst/>
          </a:prstGeom>
        </p:spPr>
      </p:pic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5732C8A2-4284-4866-4BDF-BC2464E587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149367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16</a:t>
            </a:fld>
            <a:endParaRPr lang="en-US" dirty="0"/>
          </a:p>
        </p:txBody>
      </p:sp>
      <p:sp>
        <p:nvSpPr>
          <p:cNvPr id="10" name="Title 11"/>
          <p:cNvSpPr txBox="1">
            <a:spLocks/>
          </p:cNvSpPr>
          <p:nvPr/>
        </p:nvSpPr>
        <p:spPr>
          <a:xfrm>
            <a:off x="117233" y="508256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Mean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5683" y="2097329"/>
            <a:ext cx="12698005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charset="2"/>
              <a:buChar char="Ø"/>
            </a:pPr>
            <a:r>
              <a:rPr lang="en-US" sz="3200" dirty="0"/>
              <a:t>Captures the </a:t>
            </a:r>
            <a:r>
              <a:rPr lang="en-US" sz="3200" b="1" dirty="0" err="1"/>
              <a:t>centre</a:t>
            </a:r>
            <a:r>
              <a:rPr lang="en-US" sz="3200" b="1" dirty="0"/>
              <a:t> of the distribution</a:t>
            </a:r>
            <a:br>
              <a:rPr lang="en-US" sz="3200" dirty="0"/>
            </a:br>
            <a:endParaRPr lang="en-US" sz="3200" dirty="0"/>
          </a:p>
          <a:p>
            <a:pPr marL="514350" indent="-514350">
              <a:buFont typeface="Wingdings" charset="2"/>
              <a:buChar char="Ø"/>
            </a:pPr>
            <a:r>
              <a:rPr lang="en-US" sz="3200" dirty="0"/>
              <a:t>Help us understand our data</a:t>
            </a:r>
            <a:br>
              <a:rPr lang="en-US" sz="3200" dirty="0"/>
            </a:br>
            <a:endParaRPr lang="en-US" sz="3200" dirty="0"/>
          </a:p>
          <a:p>
            <a:pPr marL="514350" indent="-514350">
              <a:buFont typeface="Wingdings" charset="2"/>
              <a:buChar char="Ø"/>
            </a:pPr>
            <a:r>
              <a:rPr lang="en-US" sz="3200" dirty="0"/>
              <a:t>If the data sample is drawn from </a:t>
            </a:r>
            <a:br>
              <a:rPr lang="en-US" sz="3200" dirty="0"/>
            </a:br>
            <a:r>
              <a:rPr lang="en-US" sz="3200" dirty="0"/>
              <a:t>a population, the mean of the </a:t>
            </a:r>
            <a:br>
              <a:rPr lang="en-US" sz="3200" dirty="0"/>
            </a:br>
            <a:r>
              <a:rPr lang="en-US" sz="3200" dirty="0"/>
              <a:t>sample is an unbiased estimate </a:t>
            </a:r>
            <a:br>
              <a:rPr lang="en-US" sz="3200" dirty="0"/>
            </a:br>
            <a:r>
              <a:rPr lang="en-US" sz="3200" dirty="0"/>
              <a:t>of the population mean</a:t>
            </a:r>
          </a:p>
          <a:p>
            <a:pPr marL="514350" indent="-514350">
              <a:buFont typeface="Wingdings" charset="2"/>
              <a:buChar char="Ø"/>
            </a:pPr>
            <a:endParaRPr lang="en-US" sz="3200" dirty="0"/>
          </a:p>
          <a:p>
            <a:pPr marL="514350" indent="-514350">
              <a:buFont typeface="Wingdings" charset="2"/>
              <a:buChar char="Ø"/>
            </a:pPr>
            <a:endParaRPr lang="en-US" sz="3200" dirty="0"/>
          </a:p>
          <a:p>
            <a:pPr marL="514350" indent="-514350">
              <a:buFont typeface="Wingdings" charset="2"/>
              <a:buChar char="Ø"/>
            </a:pPr>
            <a:endParaRPr lang="en-US" sz="3200" dirty="0"/>
          </a:p>
          <a:p>
            <a:pPr marL="514350" indent="-514350">
              <a:buFont typeface="Wingdings" charset="2"/>
              <a:buChar char="Ø"/>
            </a:pPr>
            <a:endParaRPr lang="en-US" sz="3200" dirty="0"/>
          </a:p>
          <a:p>
            <a:pPr marL="514350" indent="-514350">
              <a:buFont typeface="Wingdings" charset="2"/>
              <a:buChar char="Ø"/>
            </a:pPr>
            <a:r>
              <a:rPr lang="en-US" sz="3200" dirty="0"/>
              <a:t>For example, </a:t>
            </a:r>
            <a:r>
              <a:rPr lang="en-GB" sz="3200" dirty="0"/>
              <a:t>given the </a:t>
            </a:r>
            <a:r>
              <a:rPr lang="en-US" sz="3200" dirty="0"/>
              <a:t>house values (in thousands) [70,60,8</a:t>
            </a:r>
            <a:r>
              <a:rPr lang="el-GR" sz="3200" dirty="0"/>
              <a:t>0</a:t>
            </a:r>
            <a:r>
              <a:rPr lang="en-US" sz="3200" dirty="0"/>
              <a:t>,8</a:t>
            </a:r>
            <a:r>
              <a:rPr lang="el-GR" sz="3200" dirty="0"/>
              <a:t>5</a:t>
            </a:r>
            <a:r>
              <a:rPr lang="en-US" sz="3200" dirty="0"/>
              <a:t>,92]</a:t>
            </a:r>
          </a:p>
          <a:p>
            <a:pPr marL="1164351" lvl="1" indent="-514350">
              <a:buFont typeface="Wingdings" charset="2"/>
              <a:buChar char="Ø"/>
            </a:pPr>
            <a:r>
              <a:rPr lang="el-GR" sz="3200" dirty="0"/>
              <a:t>μ =  (</a:t>
            </a:r>
            <a:r>
              <a:rPr lang="en-US" sz="3200" dirty="0"/>
              <a:t>70</a:t>
            </a:r>
            <a:r>
              <a:rPr lang="el-GR" sz="3200" dirty="0"/>
              <a:t>+</a:t>
            </a:r>
            <a:r>
              <a:rPr lang="en-US" sz="3200" dirty="0"/>
              <a:t>60</a:t>
            </a:r>
            <a:r>
              <a:rPr lang="el-GR" sz="3200" dirty="0"/>
              <a:t>+</a:t>
            </a:r>
            <a:r>
              <a:rPr lang="en-US" sz="3200" dirty="0"/>
              <a:t>8</a:t>
            </a:r>
            <a:r>
              <a:rPr lang="el-GR" sz="3200" dirty="0"/>
              <a:t>0+</a:t>
            </a:r>
            <a:r>
              <a:rPr lang="en-US" sz="3200" dirty="0"/>
              <a:t>8</a:t>
            </a:r>
            <a:r>
              <a:rPr lang="el-GR" sz="3200" dirty="0"/>
              <a:t>5+</a:t>
            </a:r>
            <a:r>
              <a:rPr lang="en-US" sz="3200" dirty="0"/>
              <a:t>92</a:t>
            </a:r>
            <a:r>
              <a:rPr lang="el-GR" sz="3200" dirty="0"/>
              <a:t>)/</a:t>
            </a:r>
            <a:r>
              <a:rPr lang="en-GB" sz="3200" dirty="0"/>
              <a:t>5 = 77.4  </a:t>
            </a:r>
            <a:endParaRPr lang="en-US" sz="3200" dirty="0"/>
          </a:p>
          <a:p>
            <a:pPr marL="514350" indent="-514350">
              <a:buFont typeface="Wingdings" charset="2"/>
              <a:buChar char="Ø"/>
            </a:pP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3295281" y="4632167"/>
            <a:ext cx="1846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48025" y="4032003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14" name="Picture 13" descr="$_overline_x_=_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18" y="6346235"/>
            <a:ext cx="2998692" cy="7158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140" y="2593824"/>
            <a:ext cx="5671017" cy="5426089"/>
          </a:xfrm>
          <a:prstGeom prst="rect">
            <a:avLst/>
          </a:prstGeom>
        </p:spPr>
      </p:pic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D4EC83DF-EC0F-5299-5494-ECBBE65CAE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2646045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60929" y="1964435"/>
            <a:ext cx="12698005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charset="2"/>
              <a:buChar char="Ø"/>
            </a:pPr>
            <a:r>
              <a:rPr lang="en-US" sz="3200" dirty="0"/>
              <a:t>The </a:t>
            </a:r>
            <a:r>
              <a:rPr lang="en-US" sz="3200" b="1" dirty="0"/>
              <a:t>middle score in an ordered set of data </a:t>
            </a:r>
          </a:p>
          <a:p>
            <a:pPr marL="514350" indent="-514350">
              <a:buFont typeface="Wingdings" charset="2"/>
              <a:buChar char="Ø"/>
            </a:pPr>
            <a:endParaRPr lang="en-US" sz="3200" dirty="0"/>
          </a:p>
          <a:p>
            <a:pPr marL="514350" indent="-514350">
              <a:buFont typeface="Wingdings" charset="2"/>
              <a:buChar char="Ø"/>
            </a:pPr>
            <a:endParaRPr lang="en-US" sz="3200" dirty="0"/>
          </a:p>
          <a:p>
            <a:pPr marL="514350" indent="-514350">
              <a:buFont typeface="Wingdings" charset="2"/>
              <a:buChar char="Ø"/>
            </a:pPr>
            <a:r>
              <a:rPr lang="en-US" sz="3200" b="1" dirty="0"/>
              <a:t>Odd number of observations</a:t>
            </a:r>
            <a:br>
              <a:rPr lang="en-US" sz="3200" b="1" dirty="0"/>
            </a:br>
            <a:r>
              <a:rPr lang="en-US" sz="3200" dirty="0">
                <a:sym typeface="Wingdings"/>
              </a:rPr>
              <a:t> </a:t>
            </a:r>
            <a:r>
              <a:rPr lang="en-US" sz="3200" dirty="0"/>
              <a:t>find the middle value</a:t>
            </a:r>
            <a:br>
              <a:rPr lang="en-US" sz="3200" dirty="0"/>
            </a:br>
            <a:r>
              <a:rPr lang="en-US" sz="3200" dirty="0"/>
              <a:t>e.g., </a:t>
            </a:r>
            <a:r>
              <a:rPr lang="fi-FI" sz="3200" dirty="0"/>
              <a:t>[30,45,67,87,94,102,124]</a:t>
            </a:r>
            <a:br>
              <a:rPr lang="fi-FI" sz="3200" dirty="0"/>
            </a:br>
            <a:r>
              <a:rPr lang="fi-FI" sz="3200" dirty="0"/>
              <a:t>Median = 87</a:t>
            </a:r>
            <a:br>
              <a:rPr lang="en-US" sz="3200" dirty="0"/>
            </a:br>
            <a:endParaRPr lang="en-US" sz="3200" dirty="0"/>
          </a:p>
          <a:p>
            <a:pPr marL="514350" indent="-514350">
              <a:buFont typeface="Wingdings" charset="2"/>
              <a:buChar char="Ø"/>
            </a:pPr>
            <a:r>
              <a:rPr lang="en-US" sz="3200" b="1" dirty="0"/>
              <a:t>Even number of observations</a:t>
            </a:r>
            <a:br>
              <a:rPr lang="en-US" sz="3200" b="1" dirty="0"/>
            </a:br>
            <a:r>
              <a:rPr lang="en-US" sz="3200" dirty="0">
                <a:sym typeface="Wingdings"/>
              </a:rPr>
              <a:t> </a:t>
            </a:r>
            <a:r>
              <a:rPr lang="en-US" sz="3200" dirty="0"/>
              <a:t>find the middle two values </a:t>
            </a:r>
            <a:br>
              <a:rPr lang="en-US" sz="3200" dirty="0"/>
            </a:br>
            <a:r>
              <a:rPr lang="en-US" sz="3200" dirty="0"/>
              <a:t>and average them</a:t>
            </a:r>
          </a:p>
          <a:p>
            <a:r>
              <a:rPr lang="en-US" sz="3200" dirty="0"/>
              <a:t>	e.g., </a:t>
            </a:r>
            <a:r>
              <a:rPr lang="fi-FI" sz="3200" dirty="0"/>
              <a:t>[30,45,67,87,94,102,124,155]</a:t>
            </a:r>
            <a:br>
              <a:rPr lang="fi-FI" sz="3200" dirty="0"/>
            </a:br>
            <a:r>
              <a:rPr lang="fi-FI" sz="3200" dirty="0"/>
              <a:t>	Median = (87+94)/2=90.5</a:t>
            </a:r>
            <a:br>
              <a:rPr lang="en-US" sz="3200" dirty="0"/>
            </a:br>
            <a:endParaRPr lang="en-US" sz="1600" dirty="0"/>
          </a:p>
          <a:p>
            <a:pPr marL="514350" indent="-514350">
              <a:buFont typeface="Wingdings" charset="2"/>
              <a:buChar char="Ø"/>
            </a:pPr>
            <a:r>
              <a:rPr lang="en-US" sz="3200" dirty="0"/>
              <a:t>The median </a:t>
            </a:r>
            <a:r>
              <a:rPr lang="en-US" sz="3200" dirty="0" err="1"/>
              <a:t>minimises</a:t>
            </a:r>
            <a:r>
              <a:rPr lang="en-US" sz="3200" dirty="0"/>
              <a:t> the sum of the absolute deviations</a:t>
            </a:r>
          </a:p>
          <a:p>
            <a:endParaRPr lang="en-US" sz="3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17</a:t>
            </a:fld>
            <a:endParaRPr lang="en-US" dirty="0"/>
          </a:p>
        </p:txBody>
      </p:sp>
      <p:sp>
        <p:nvSpPr>
          <p:cNvPr id="10" name="Title 11"/>
          <p:cNvSpPr txBox="1">
            <a:spLocks/>
          </p:cNvSpPr>
          <p:nvPr/>
        </p:nvSpPr>
        <p:spPr>
          <a:xfrm>
            <a:off x="117233" y="508256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Median</a:t>
            </a:r>
          </a:p>
        </p:txBody>
      </p:sp>
      <p:sp>
        <p:nvSpPr>
          <p:cNvPr id="3" name="Rectangle 2"/>
          <p:cNvSpPr/>
          <p:nvPr/>
        </p:nvSpPr>
        <p:spPr>
          <a:xfrm>
            <a:off x="3295281" y="4632167"/>
            <a:ext cx="1846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48025" y="4032003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15" name="Picture 14" descr="$_textrm_Median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97" y="2865623"/>
            <a:ext cx="4838700" cy="393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826" y="2745553"/>
            <a:ext cx="6055088" cy="5779393"/>
          </a:xfrm>
          <a:prstGeom prst="rect">
            <a:avLst/>
          </a:prstGeom>
        </p:spPr>
      </p:pic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83FBDE9-99FC-D3F7-B24B-6A4CB28E3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4103760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18</a:t>
            </a:fld>
            <a:endParaRPr lang="en-US" dirty="0"/>
          </a:p>
        </p:txBody>
      </p:sp>
      <p:sp>
        <p:nvSpPr>
          <p:cNvPr id="10" name="Title 11"/>
          <p:cNvSpPr txBox="1">
            <a:spLocks/>
          </p:cNvSpPr>
          <p:nvPr/>
        </p:nvSpPr>
        <p:spPr>
          <a:xfrm>
            <a:off x="117233" y="508256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Mode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5683" y="2123788"/>
            <a:ext cx="12698005" cy="698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charset="2"/>
              <a:buChar char="Ø"/>
            </a:pPr>
            <a:r>
              <a:rPr lang="en-US" sz="3200" dirty="0"/>
              <a:t>The </a:t>
            </a:r>
            <a:r>
              <a:rPr lang="en-US" sz="3200" b="1" dirty="0"/>
              <a:t>most commonly occurring entry </a:t>
            </a:r>
            <a:r>
              <a:rPr lang="en-US" sz="3200" dirty="0"/>
              <a:t>(with the highest frequency)</a:t>
            </a:r>
            <a:br>
              <a:rPr lang="en-US" sz="3200" dirty="0"/>
            </a:br>
            <a:endParaRPr lang="en-US" sz="3200" dirty="0"/>
          </a:p>
          <a:p>
            <a:pPr marL="514350" indent="-514350">
              <a:buFont typeface="Wingdings" charset="2"/>
              <a:buChar char="Ø"/>
            </a:pPr>
            <a:r>
              <a:rPr lang="en-US" sz="3200" dirty="0"/>
              <a:t>Represents the largest number of data with the same value 	in the sample</a:t>
            </a:r>
            <a:br>
              <a:rPr lang="en-US" sz="3200" dirty="0"/>
            </a:br>
            <a:endParaRPr lang="en-US" sz="3200" dirty="0"/>
          </a:p>
          <a:p>
            <a:pPr marL="514350" indent="-514350">
              <a:buFont typeface="Wingdings" charset="2"/>
              <a:buChar char="Ø"/>
            </a:pPr>
            <a:r>
              <a:rPr lang="en-US" sz="3200" dirty="0"/>
              <a:t>If a value appears repeatedly in the data, it will influence the average </a:t>
            </a:r>
            <a:br>
              <a:rPr lang="en-US" sz="3200" dirty="0"/>
            </a:br>
            <a:r>
              <a:rPr lang="en-US" sz="3200" dirty="0"/>
              <a:t>towards the modal value</a:t>
            </a:r>
          </a:p>
          <a:p>
            <a:pPr marL="514350" indent="-514350">
              <a:buFont typeface="Wingdings" charset="2"/>
              <a:buChar char="Ø"/>
            </a:pPr>
            <a:endParaRPr lang="en-US" sz="3200" dirty="0"/>
          </a:p>
          <a:p>
            <a:pPr marL="514350" indent="-514350">
              <a:buFont typeface="Wingdings" charset="2"/>
              <a:buChar char="Ø"/>
            </a:pPr>
            <a:endParaRPr lang="en-US" sz="3200" dirty="0"/>
          </a:p>
          <a:p>
            <a:pPr marL="514350" indent="-514350">
              <a:buFont typeface="Wingdings" charset="2"/>
              <a:buChar char="Ø"/>
            </a:pPr>
            <a:r>
              <a:rPr lang="en-US" sz="3200" dirty="0"/>
              <a:t>Remember the frequency</a:t>
            </a:r>
            <a:br>
              <a:rPr lang="en-US" sz="3200" dirty="0"/>
            </a:br>
            <a:r>
              <a:rPr lang="en-US" sz="3200" dirty="0"/>
              <a:t>of type h?</a:t>
            </a:r>
          </a:p>
          <a:p>
            <a:pPr marL="1164351" lvl="1" indent="-514350">
              <a:buFont typeface="Wingdings" charset="2"/>
              <a:buChar char="Ø"/>
            </a:pPr>
            <a:r>
              <a:rPr lang="nb-NO" sz="3200" dirty="0"/>
              <a:t>70.53%</a:t>
            </a:r>
            <a:br>
              <a:rPr lang="nb-NO" sz="3200" dirty="0"/>
            </a:br>
            <a:r>
              <a:rPr lang="nb-NO" sz="3200" dirty="0"/>
              <a:t>(more </a:t>
            </a:r>
            <a:r>
              <a:rPr lang="nb-NO" sz="3200" dirty="0" err="1"/>
              <a:t>than</a:t>
            </a:r>
            <a:r>
              <a:rPr lang="nb-NO" sz="3200" dirty="0"/>
              <a:t> half </a:t>
            </a:r>
            <a:r>
              <a:rPr lang="nb-NO" sz="3200" dirty="0" err="1"/>
              <a:t>of</a:t>
            </a:r>
            <a:br>
              <a:rPr lang="nb-NO" sz="3200" dirty="0"/>
            </a:br>
            <a:r>
              <a:rPr lang="nb-NO" sz="3200" dirty="0" err="1"/>
              <a:t>the</a:t>
            </a:r>
            <a:r>
              <a:rPr lang="nb-NO" sz="3200" dirty="0"/>
              <a:t> </a:t>
            </a:r>
            <a:r>
              <a:rPr lang="nb-NO" sz="3200" dirty="0" err="1"/>
              <a:t>available</a:t>
            </a:r>
            <a:r>
              <a:rPr lang="nb-NO" sz="3200" dirty="0"/>
              <a:t> houses)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3295281" y="4632167"/>
            <a:ext cx="1846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48025" y="4032003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101" y="6391757"/>
            <a:ext cx="7697587" cy="2803043"/>
          </a:xfrm>
          <a:prstGeom prst="rect">
            <a:avLst/>
          </a:prstGeom>
        </p:spPr>
      </p:pic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785D02C-9EDB-6677-657B-476A23A58BD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1612371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19</a:t>
            </a:fld>
            <a:endParaRPr lang="en-US" dirty="0"/>
          </a:p>
        </p:txBody>
      </p:sp>
      <p:sp>
        <p:nvSpPr>
          <p:cNvPr id="10" name="Title 11"/>
          <p:cNvSpPr txBox="1">
            <a:spLocks/>
          </p:cNvSpPr>
          <p:nvPr/>
        </p:nvSpPr>
        <p:spPr>
          <a:xfrm>
            <a:off x="117233" y="508256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Range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538" y="2741141"/>
            <a:ext cx="11726862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charset="2"/>
              <a:buChar char="Ø"/>
            </a:pPr>
            <a:r>
              <a:rPr lang="en-US" sz="3200" dirty="0"/>
              <a:t>Distance from the lowest to the highest value of the data</a:t>
            </a:r>
          </a:p>
          <a:p>
            <a:pPr marL="514350" indent="-514350">
              <a:buFont typeface="Wingdings" charset="2"/>
              <a:buChar char="Ø"/>
            </a:pPr>
            <a:endParaRPr lang="en-US" sz="3200" dirty="0"/>
          </a:p>
          <a:p>
            <a:pPr marL="514350" indent="-514350">
              <a:buFont typeface="Wingdings" charset="2"/>
              <a:buChar char="Ø"/>
            </a:pPr>
            <a:r>
              <a:rPr lang="en-US" sz="3200" dirty="0"/>
              <a:t>Suffers from total reliance to extreme values or outliers </a:t>
            </a:r>
            <a:br>
              <a:rPr lang="en-US" sz="3200" dirty="0"/>
            </a:br>
            <a:r>
              <a:rPr lang="en-US" sz="3200" dirty="0"/>
              <a:t>(unusually extreme values).</a:t>
            </a:r>
          </a:p>
          <a:p>
            <a:pPr marL="514350" indent="-514350">
              <a:buFont typeface="Wingdings" charset="2"/>
              <a:buChar char="Ø"/>
            </a:pPr>
            <a:endParaRPr lang="en-US" sz="3200" dirty="0"/>
          </a:p>
          <a:p>
            <a:pPr marL="514350" indent="-514350">
              <a:buFont typeface="Wingdings" charset="2"/>
              <a:buChar char="Ø"/>
            </a:pPr>
            <a:r>
              <a:rPr lang="en-US" sz="3200" dirty="0"/>
              <a:t>The price of 3 bedroom </a:t>
            </a:r>
            <a:br>
              <a:rPr lang="en-US" sz="3200" dirty="0"/>
            </a:br>
            <a:r>
              <a:rPr lang="en-US" sz="3200" dirty="0"/>
              <a:t>type H houses in </a:t>
            </a:r>
            <a:br>
              <a:rPr lang="en-US" sz="3200" dirty="0"/>
            </a:br>
            <a:r>
              <a:rPr lang="en-US" sz="3200" dirty="0"/>
              <a:t>Melbourne ranges from </a:t>
            </a:r>
            <a:br>
              <a:rPr lang="en-US" sz="3200" dirty="0"/>
            </a:br>
            <a:r>
              <a:rPr lang="en-US" sz="3200" dirty="0"/>
              <a:t>$235K to $9M!</a:t>
            </a:r>
          </a:p>
          <a:p>
            <a:pPr marL="514350" indent="-514350">
              <a:buFont typeface="Wingdings" charset="2"/>
              <a:buChar char="Ø"/>
            </a:pP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3295281" y="4632167"/>
            <a:ext cx="1846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781" y="4730614"/>
            <a:ext cx="6630260" cy="4336895"/>
          </a:xfrm>
          <a:prstGeom prst="rect">
            <a:avLst/>
          </a:prstGeom>
        </p:spPr>
      </p:pic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E41A295B-6FFD-4C64-EC1C-28FA835DA56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251060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Title 11"/>
          <p:cNvSpPr txBox="1">
            <a:spLocks/>
          </p:cNvSpPr>
          <p:nvPr/>
        </p:nvSpPr>
        <p:spPr>
          <a:xfrm>
            <a:off x="117233" y="360596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This Lecture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538" y="1766571"/>
            <a:ext cx="907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endParaRPr lang="en-US" sz="1800" dirty="0">
              <a:hlinkClick r:id="rId3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6952" y="2671271"/>
            <a:ext cx="120074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/>
              <a:t>Data Science Lifecycle</a:t>
            </a:r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Exploratory Data Analysis</a:t>
            </a:r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Handling Missing Data</a:t>
            </a:r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Identifying and Handling Outliers</a:t>
            </a:r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80434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Title 11"/>
          <p:cNvSpPr txBox="1">
            <a:spLocks/>
          </p:cNvSpPr>
          <p:nvPr/>
        </p:nvSpPr>
        <p:spPr>
          <a:xfrm>
            <a:off x="117233" y="508256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Variance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538" y="2741141"/>
            <a:ext cx="1237615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charset="2"/>
              <a:buChar char="Ø"/>
            </a:pPr>
            <a:r>
              <a:rPr lang="en-US" sz="3200" dirty="0"/>
              <a:t>Calculates the deviation of the group from the mean.</a:t>
            </a:r>
            <a:br>
              <a:rPr lang="en-US" sz="3200" dirty="0"/>
            </a:br>
            <a:endParaRPr lang="en-US" sz="3200" dirty="0"/>
          </a:p>
          <a:p>
            <a:pPr marL="514350" indent="-514350">
              <a:buFont typeface="Wingdings" charset="2"/>
              <a:buChar char="Ø"/>
            </a:pPr>
            <a:r>
              <a:rPr lang="en-US" sz="3200" dirty="0"/>
              <a:t>The average sum of squared errors between the mean and the data (the observations)</a:t>
            </a:r>
          </a:p>
          <a:p>
            <a:pPr marL="514350" indent="-514350">
              <a:buFont typeface="Wingdings" charset="2"/>
              <a:buChar char="Ø"/>
            </a:pPr>
            <a:endParaRPr lang="en-US" sz="3200" dirty="0"/>
          </a:p>
          <a:p>
            <a:pPr marL="514350" indent="-514350">
              <a:buFont typeface="Wingdings" charset="2"/>
              <a:buChar char="Ø"/>
            </a:pPr>
            <a:r>
              <a:rPr lang="en-US" sz="3200" dirty="0"/>
              <a:t>Sample variance</a:t>
            </a:r>
          </a:p>
          <a:p>
            <a:pPr marL="514350" indent="-514350">
              <a:buFont typeface="Wingdings" charset="2"/>
              <a:buChar char="Ø"/>
            </a:pPr>
            <a:endParaRPr lang="en-US" sz="3200" dirty="0"/>
          </a:p>
          <a:p>
            <a:pPr marL="514350" indent="-514350">
              <a:buFont typeface="Wingdings" charset="2"/>
              <a:buChar char="Ø"/>
            </a:pPr>
            <a:endParaRPr lang="en-US" sz="3200" dirty="0"/>
          </a:p>
          <a:p>
            <a:pPr marL="514350" indent="-514350">
              <a:buFont typeface="Wingdings" charset="2"/>
              <a:buChar char="Ø"/>
            </a:pPr>
            <a:endParaRPr lang="en-US" sz="3200" dirty="0"/>
          </a:p>
          <a:p>
            <a:pPr marL="514350" indent="-514350">
              <a:buFont typeface="Wingdings" charset="2"/>
              <a:buChar char="Ø"/>
            </a:pPr>
            <a:r>
              <a:rPr lang="en-US" sz="3200" dirty="0"/>
              <a:t>Problem?</a:t>
            </a:r>
            <a:br>
              <a:rPr lang="en-US" sz="3200" dirty="0"/>
            </a:br>
            <a:r>
              <a:rPr lang="en-US" sz="3200" dirty="0"/>
              <a:t> The result is in units squared (e.g., £</a:t>
            </a:r>
            <a:r>
              <a:rPr lang="en-US" sz="3200" baseline="30000" dirty="0"/>
              <a:t>2</a:t>
            </a:r>
            <a:r>
              <a:rPr lang="en-US" sz="3200" dirty="0"/>
              <a:t>) because we squared the error</a:t>
            </a:r>
            <a:br>
              <a:rPr lang="en-US" sz="3200" dirty="0"/>
            </a:br>
            <a:r>
              <a:rPr lang="en-US" sz="3200" dirty="0"/>
              <a:t>e.g. the average error in our Melbourne house data is £352 squared! No meaning!!</a:t>
            </a:r>
          </a:p>
        </p:txBody>
      </p:sp>
      <p:pic>
        <p:nvPicPr>
          <p:cNvPr id="13" name="Picture 12" descr="$s^2_=_frac_sum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73" y="5783168"/>
            <a:ext cx="5486827" cy="11684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307" y="5608131"/>
            <a:ext cx="5454851" cy="1790005"/>
          </a:xfrm>
          <a:prstGeom prst="rect">
            <a:avLst/>
          </a:prstGeom>
        </p:spPr>
      </p:pic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6CBCDFBB-00EB-F7D5-2984-5E1A26D5FAF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718536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17538" y="2741141"/>
            <a:ext cx="11726862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charset="2"/>
              <a:buChar char="Ø"/>
            </a:pPr>
            <a:r>
              <a:rPr lang="en-US" sz="3200" dirty="0"/>
              <a:t>The square root of the variance.</a:t>
            </a:r>
            <a:br>
              <a:rPr lang="en-US" sz="3200" dirty="0"/>
            </a:br>
            <a:endParaRPr lang="en-US" sz="3200" dirty="0"/>
          </a:p>
          <a:p>
            <a:pPr marL="514350" indent="-514350">
              <a:buFont typeface="Wingdings" charset="2"/>
              <a:buChar char="Ø"/>
            </a:pPr>
            <a:r>
              <a:rPr lang="en-US" sz="3200" dirty="0"/>
              <a:t>The measure of average error is in the same units as the original measure</a:t>
            </a:r>
          </a:p>
          <a:p>
            <a:pPr marL="514350" indent="-514350">
              <a:buFont typeface="Wingdings" charset="2"/>
              <a:buChar char="Ø"/>
            </a:pPr>
            <a:endParaRPr lang="en-US" sz="3200" dirty="0"/>
          </a:p>
          <a:p>
            <a:pPr marL="514350" indent="-514350">
              <a:buFont typeface="Wingdings" charset="2"/>
              <a:buChar char="Ø"/>
            </a:pPr>
            <a:r>
              <a:rPr lang="en-US" sz="3200" dirty="0"/>
              <a:t>Sample standard deviation</a:t>
            </a:r>
          </a:p>
          <a:p>
            <a:pPr marL="514350" indent="-514350">
              <a:buFont typeface="Wingdings" charset="2"/>
              <a:buChar char="Ø"/>
            </a:pPr>
            <a:endParaRPr lang="en-US" sz="3200" dirty="0"/>
          </a:p>
          <a:p>
            <a:pPr marL="514350" indent="-514350">
              <a:buFont typeface="Wingdings" charset="2"/>
              <a:buChar char="Ø"/>
            </a:pPr>
            <a:endParaRPr lang="en-US" sz="3200" dirty="0"/>
          </a:p>
          <a:p>
            <a:pPr marL="514350" indent="-514350">
              <a:buFont typeface="Wingdings" charset="2"/>
              <a:buChar char="Ø"/>
            </a:pPr>
            <a:endParaRPr lang="en-US" sz="3200" dirty="0"/>
          </a:p>
          <a:p>
            <a:pPr marL="514350" indent="-514350">
              <a:buFont typeface="Wingdings" charset="2"/>
              <a:buChar char="Ø"/>
            </a:pPr>
            <a:endParaRPr lang="en-US" sz="3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21</a:t>
            </a:fld>
            <a:endParaRPr lang="en-US" dirty="0"/>
          </a:p>
        </p:txBody>
      </p:sp>
      <p:sp>
        <p:nvSpPr>
          <p:cNvPr id="10" name="Title 11"/>
          <p:cNvSpPr txBox="1">
            <a:spLocks/>
          </p:cNvSpPr>
          <p:nvPr/>
        </p:nvSpPr>
        <p:spPr>
          <a:xfrm>
            <a:off x="117233" y="508256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Standard Deviation</a:t>
            </a:r>
          </a:p>
        </p:txBody>
      </p:sp>
      <p:pic>
        <p:nvPicPr>
          <p:cNvPr id="15" name="Picture 14" descr="$s_=_sqrt_frac_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16" y="6851524"/>
            <a:ext cx="5134328" cy="11965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348" y="6517027"/>
            <a:ext cx="5258019" cy="2174081"/>
          </a:xfrm>
          <a:prstGeom prst="rect">
            <a:avLst/>
          </a:prstGeom>
        </p:spPr>
      </p:pic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742B41FC-9286-8B9F-6DAF-5EB5F5F0966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3979527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60499" y="2255907"/>
            <a:ext cx="1172686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charset="2"/>
              <a:buChar char="Ø"/>
            </a:pPr>
            <a:r>
              <a:rPr lang="en-US" sz="3200" dirty="0"/>
              <a:t>Quartiles divide data into four equal regions</a:t>
            </a:r>
          </a:p>
          <a:p>
            <a:pPr marL="1164351" lvl="1" indent="-514350">
              <a:buFont typeface="Wingdings" charset="2"/>
              <a:buChar char="Ø"/>
            </a:pPr>
            <a:r>
              <a:rPr lang="en-US" sz="3200" b="1" dirty="0"/>
              <a:t>Lower quartile Q1 </a:t>
            </a:r>
            <a:r>
              <a:rPr lang="en-US" sz="3200" dirty="0"/>
              <a:t>is the median of the first half</a:t>
            </a:r>
          </a:p>
          <a:p>
            <a:pPr marL="1164351" lvl="1" indent="-514350">
              <a:buFont typeface="Wingdings" charset="2"/>
              <a:buChar char="Ø"/>
            </a:pPr>
            <a:r>
              <a:rPr lang="en-US" sz="3200" b="1" dirty="0"/>
              <a:t>Middle quartile Q2</a:t>
            </a:r>
            <a:r>
              <a:rPr lang="en-US" sz="3200" dirty="0"/>
              <a:t> is the median</a:t>
            </a:r>
          </a:p>
          <a:p>
            <a:pPr marL="1164351" lvl="1" indent="-514350">
              <a:buFont typeface="Wingdings" charset="2"/>
              <a:buChar char="Ø"/>
            </a:pPr>
            <a:r>
              <a:rPr lang="en-US" sz="3200" b="1" dirty="0"/>
              <a:t>Upper quartile Q3</a:t>
            </a:r>
            <a:r>
              <a:rPr lang="en-US" sz="3200" dirty="0"/>
              <a:t> is the median of the second half</a:t>
            </a:r>
            <a:br>
              <a:rPr lang="en-US" sz="3200" dirty="0"/>
            </a:br>
            <a:endParaRPr lang="en-US" sz="3200" dirty="0"/>
          </a:p>
          <a:p>
            <a:pPr marL="514350" indent="-514350">
              <a:buFont typeface="Wingdings" charset="2"/>
              <a:buChar char="Ø"/>
            </a:pPr>
            <a:r>
              <a:rPr lang="en-US" sz="3200" dirty="0"/>
              <a:t>Consider the house values (in 100K) [</a:t>
            </a:r>
            <a:r>
              <a:rPr lang="el-GR" sz="3200" dirty="0"/>
              <a:t>6</a:t>
            </a:r>
            <a:r>
              <a:rPr lang="en-US" sz="3200" dirty="0"/>
              <a:t>0,</a:t>
            </a:r>
            <a:r>
              <a:rPr lang="el-GR" sz="3200" dirty="0"/>
              <a:t>7</a:t>
            </a:r>
            <a:r>
              <a:rPr lang="en-US" sz="3200" dirty="0"/>
              <a:t>0,8</a:t>
            </a:r>
            <a:r>
              <a:rPr lang="el-GR" sz="3200" dirty="0"/>
              <a:t>0</a:t>
            </a:r>
            <a:r>
              <a:rPr lang="en-US" sz="3200" dirty="0"/>
              <a:t>,8</a:t>
            </a:r>
            <a:r>
              <a:rPr lang="el-GR" sz="3200" dirty="0"/>
              <a:t>5</a:t>
            </a:r>
            <a:r>
              <a:rPr lang="en-US" sz="3200" dirty="0"/>
              <a:t>,92,101,125,150]</a:t>
            </a:r>
            <a:endParaRPr lang="el-GR" sz="3200" dirty="0"/>
          </a:p>
          <a:p>
            <a:pPr marL="1164351" lvl="1" indent="-514350">
              <a:buFont typeface="Wingdings" charset="2"/>
              <a:buChar char="Ø"/>
            </a:pPr>
            <a:r>
              <a:rPr lang="en-US" sz="3200" dirty="0"/>
              <a:t>Q1: 75, Q2:88.5, Q3: 113</a:t>
            </a:r>
          </a:p>
          <a:p>
            <a:pPr marL="514350" indent="-514350">
              <a:buFont typeface="Wingdings" charset="2"/>
              <a:buChar char="Ø"/>
            </a:pPr>
            <a:endParaRPr lang="en-US" sz="3200" dirty="0"/>
          </a:p>
          <a:p>
            <a:pPr marL="514350" indent="-514350">
              <a:buFont typeface="Wingdings" charset="2"/>
              <a:buChar char="Ø"/>
            </a:pPr>
            <a:r>
              <a:rPr lang="en-US" sz="3200" b="1" dirty="0"/>
              <a:t>Interquartile range: Q3 </a:t>
            </a:r>
            <a:r>
              <a:rPr lang="mr-IN" sz="3200" b="1" dirty="0"/>
              <a:t>–</a:t>
            </a:r>
            <a:r>
              <a:rPr lang="en-US" sz="3200" b="1" dirty="0"/>
              <a:t> Q1</a:t>
            </a:r>
          </a:p>
          <a:p>
            <a:pPr marL="1164351" lvl="1" indent="-514350">
              <a:buFont typeface="Wingdings" charset="2"/>
              <a:buChar char="Ø"/>
            </a:pPr>
            <a:r>
              <a:rPr lang="en-US" sz="3200" dirty="0"/>
              <a:t>About 50% of data falls within </a:t>
            </a:r>
            <a:br>
              <a:rPr lang="en-US" sz="3200" dirty="0"/>
            </a:br>
            <a:r>
              <a:rPr lang="en-US" sz="3200" dirty="0"/>
              <a:t>the IQR</a:t>
            </a:r>
          </a:p>
          <a:p>
            <a:pPr marL="1164351" lvl="1" indent="-514350">
              <a:buFont typeface="Wingdings" charset="2"/>
              <a:buChar char="Ø"/>
            </a:pPr>
            <a:r>
              <a:rPr lang="en-US" sz="3200" dirty="0"/>
              <a:t>IQR is not affected by every value </a:t>
            </a:r>
            <a:br>
              <a:rPr lang="en-US" sz="3200" dirty="0"/>
            </a:br>
            <a:r>
              <a:rPr lang="en-US" sz="3200" dirty="0"/>
              <a:t>in the dataset	</a:t>
            </a:r>
          </a:p>
          <a:p>
            <a:pPr marL="1164351" lvl="1" indent="-514350">
              <a:buFont typeface="Wingdings" charset="2"/>
              <a:buChar char="Ø"/>
            </a:pPr>
            <a:r>
              <a:rPr lang="en-US" sz="3200" dirty="0"/>
              <a:t>IQR is not affected by outliers</a:t>
            </a:r>
          </a:p>
          <a:p>
            <a:pPr marL="1164351" lvl="1" indent="-514350">
              <a:buFont typeface="Wingdings" charset="2"/>
              <a:buChar char="Ø"/>
            </a:pPr>
            <a:endParaRPr lang="en-US" sz="3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22</a:t>
            </a:fld>
            <a:endParaRPr lang="en-US" dirty="0"/>
          </a:p>
        </p:txBody>
      </p:sp>
      <p:sp>
        <p:nvSpPr>
          <p:cNvPr id="10" name="Title 11"/>
          <p:cNvSpPr txBox="1">
            <a:spLocks/>
          </p:cNvSpPr>
          <p:nvPr/>
        </p:nvSpPr>
        <p:spPr>
          <a:xfrm>
            <a:off x="117233" y="508256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Quartiles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295281" y="4632167"/>
            <a:ext cx="1846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7150673" y="5502950"/>
            <a:ext cx="5611108" cy="2775259"/>
            <a:chOff x="7150673" y="559367"/>
            <a:chExt cx="5611108" cy="2775259"/>
          </a:xfrm>
        </p:grpSpPr>
        <p:sp>
          <p:nvSpPr>
            <p:cNvPr id="6" name="Rectangle 5"/>
            <p:cNvSpPr/>
            <p:nvPr/>
          </p:nvSpPr>
          <p:spPr>
            <a:xfrm>
              <a:off x="7150673" y="1578679"/>
              <a:ext cx="1402777" cy="51681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25%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553450" y="1578679"/>
              <a:ext cx="1402777" cy="5168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25%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956227" y="1578679"/>
              <a:ext cx="1402777" cy="51681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25%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359004" y="1578679"/>
              <a:ext cx="1402777" cy="51681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25%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8553450" y="1103614"/>
              <a:ext cx="2805554" cy="0"/>
            </a:xfrm>
            <a:prstGeom prst="straightConnector1">
              <a:avLst/>
            </a:prstGeom>
            <a:ln w="38100" cmpd="sng">
              <a:solidFill>
                <a:schemeClr val="bg2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9611220" y="559367"/>
              <a:ext cx="69001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IQR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11359004" y="2163094"/>
              <a:ext cx="0" cy="679089"/>
            </a:xfrm>
            <a:prstGeom prst="straightConnector1">
              <a:avLst/>
            </a:prstGeom>
            <a:ln w="38100" cmpd="sng">
              <a:solidFill>
                <a:schemeClr val="bg2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1013997" y="2842183"/>
              <a:ext cx="5823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Q3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9958001" y="2132858"/>
              <a:ext cx="0" cy="679089"/>
            </a:xfrm>
            <a:prstGeom prst="straightConnector1">
              <a:avLst/>
            </a:prstGeom>
            <a:ln w="38100" cmpd="sng">
              <a:solidFill>
                <a:schemeClr val="bg2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612994" y="2811947"/>
              <a:ext cx="5823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Q2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8577017" y="2132858"/>
              <a:ext cx="0" cy="679089"/>
            </a:xfrm>
            <a:prstGeom prst="straightConnector1">
              <a:avLst/>
            </a:prstGeom>
            <a:ln w="38100" cmpd="sng">
              <a:solidFill>
                <a:schemeClr val="bg2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8232010" y="2811947"/>
              <a:ext cx="5823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Q1</a:t>
              </a:r>
            </a:p>
          </p:txBody>
        </p:sp>
      </p:grp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B2BDFC87-1761-4E3A-7E5A-749A015FCB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502944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23</a:t>
            </a:fld>
            <a:endParaRPr lang="en-US" dirty="0"/>
          </a:p>
        </p:txBody>
      </p:sp>
      <p:sp>
        <p:nvSpPr>
          <p:cNvPr id="10" name="Title 11"/>
          <p:cNvSpPr txBox="1">
            <a:spLocks/>
          </p:cNvSpPr>
          <p:nvPr/>
        </p:nvSpPr>
        <p:spPr>
          <a:xfrm>
            <a:off x="117233" y="508256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Percentiles (aka </a:t>
            </a:r>
            <a:r>
              <a:rPr lang="en-US" sz="6000" dirty="0" err="1">
                <a:latin typeface="Arial"/>
                <a:cs typeface="Arial"/>
              </a:rPr>
              <a:t>Quantiles</a:t>
            </a:r>
            <a:r>
              <a:rPr lang="en-US" sz="6000" dirty="0">
                <a:latin typeface="Arial"/>
                <a:cs typeface="Arial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0498" y="2255907"/>
            <a:ext cx="1223440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charset="2"/>
              <a:buChar char="Ø"/>
            </a:pPr>
            <a:r>
              <a:rPr lang="en-US" sz="3200" dirty="0"/>
              <a:t>The n</a:t>
            </a:r>
            <a:r>
              <a:rPr lang="en-US" sz="3200" baseline="30000" dirty="0"/>
              <a:t>th</a:t>
            </a:r>
            <a:r>
              <a:rPr lang="en-US" sz="3200" dirty="0"/>
              <a:t> percentile is a value such that n% of the data fall </a:t>
            </a:r>
            <a:br>
              <a:rPr lang="en-US" sz="3200" dirty="0"/>
            </a:br>
            <a:r>
              <a:rPr lang="en-US" sz="3200" dirty="0"/>
              <a:t>at or below or it</a:t>
            </a:r>
          </a:p>
          <a:p>
            <a:pPr marL="1164351" lvl="1" indent="-514350">
              <a:buFont typeface="Wingdings" charset="2"/>
              <a:buChar char="Ø"/>
            </a:pPr>
            <a:r>
              <a:rPr lang="en-US" sz="3200" dirty="0"/>
              <a:t>In which percentile does the house that the Does will buy fall at?</a:t>
            </a:r>
            <a:br>
              <a:rPr lang="en-US" sz="3200" dirty="0"/>
            </a:br>
            <a:endParaRPr lang="en-US" sz="3200" dirty="0"/>
          </a:p>
          <a:p>
            <a:pPr marL="446088" indent="-446088">
              <a:buFont typeface="Wingdings" charset="2"/>
              <a:buChar char="Ø"/>
            </a:pPr>
            <a:r>
              <a:rPr lang="en-US" sz="3200" dirty="0"/>
              <a:t>Q1: </a:t>
            </a:r>
            <a:r>
              <a:rPr lang="en-US" sz="2800" dirty="0"/>
              <a:t>25</a:t>
            </a:r>
            <a:r>
              <a:rPr lang="en-US" sz="2800" baseline="30000" dirty="0"/>
              <a:t>th</a:t>
            </a:r>
            <a:r>
              <a:rPr lang="en-US" sz="2800" dirty="0"/>
              <a:t> percentile = 0.25 </a:t>
            </a:r>
            <a:r>
              <a:rPr lang="en-US" sz="2800" dirty="0" err="1"/>
              <a:t>quantile</a:t>
            </a:r>
            <a:endParaRPr lang="en-US" sz="2800" dirty="0"/>
          </a:p>
          <a:p>
            <a:pPr marL="446088" indent="-446088">
              <a:buFont typeface="Wingdings" charset="2"/>
              <a:buChar char="Ø"/>
            </a:pPr>
            <a:r>
              <a:rPr lang="en-US" sz="3200" dirty="0"/>
              <a:t>Median: </a:t>
            </a:r>
            <a:r>
              <a:rPr lang="en-US" sz="2800" dirty="0"/>
              <a:t>50</a:t>
            </a:r>
            <a:r>
              <a:rPr lang="en-US" sz="2800" baseline="30000" dirty="0"/>
              <a:t>th</a:t>
            </a:r>
            <a:r>
              <a:rPr lang="en-US" sz="2800" dirty="0"/>
              <a:t> percentile = 0.50 </a:t>
            </a:r>
            <a:r>
              <a:rPr lang="en-US" sz="2800" dirty="0" err="1"/>
              <a:t>quantile</a:t>
            </a:r>
            <a:endParaRPr lang="en-US" sz="3200" dirty="0"/>
          </a:p>
          <a:p>
            <a:pPr marL="446088" indent="-446088">
              <a:buFont typeface="Wingdings" charset="2"/>
              <a:buChar char="Ø"/>
            </a:pPr>
            <a:r>
              <a:rPr lang="en-US" sz="3200" dirty="0"/>
              <a:t>Q3: </a:t>
            </a:r>
            <a:r>
              <a:rPr lang="en-US" sz="2800" dirty="0"/>
              <a:t>75</a:t>
            </a:r>
            <a:r>
              <a:rPr lang="en-US" sz="2800" baseline="30000" dirty="0"/>
              <a:t>th</a:t>
            </a:r>
            <a:r>
              <a:rPr lang="en-US" sz="2800" dirty="0"/>
              <a:t> percentile=0.75 </a:t>
            </a:r>
            <a:r>
              <a:rPr lang="en-US" sz="2800" dirty="0" err="1"/>
              <a:t>quantile</a:t>
            </a:r>
            <a:endParaRPr lang="en-US" sz="2800" dirty="0"/>
          </a:p>
          <a:p>
            <a:pPr marL="514350" indent="-514350">
              <a:buFont typeface="Wingdings" charset="2"/>
              <a:buChar char="Ø"/>
            </a:pP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3295281" y="4632167"/>
            <a:ext cx="1846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99" y="5986969"/>
            <a:ext cx="5118100" cy="2768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591" y="3970128"/>
            <a:ext cx="6228890" cy="32742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03340" y="7468531"/>
            <a:ext cx="70178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Note</a:t>
            </a:r>
            <a:r>
              <a:rPr lang="en-US" sz="2200" dirty="0"/>
              <a:t>: Both </a:t>
            </a:r>
            <a:r>
              <a:rPr lang="en-US" sz="2200" dirty="0" err="1"/>
              <a:t>NumPy</a:t>
            </a:r>
            <a:r>
              <a:rPr lang="en-US" sz="2200" dirty="0"/>
              <a:t> methods have an optional interpolation parameter specifying  the interpolation method to use {'linear', 'lower', 'higher', 'midpoint', 'nearest'} when the desired </a:t>
            </a:r>
            <a:r>
              <a:rPr lang="en-US" sz="2200" dirty="0" err="1"/>
              <a:t>quantile</a:t>
            </a:r>
            <a:r>
              <a:rPr lang="en-US" sz="2200" dirty="0"/>
              <a:t> lies between two data points.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B38C406F-A10A-A1E4-FB24-65B1C2C877C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2734352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1"/>
          <p:cNvSpPr txBox="1">
            <a:spLocks/>
          </p:cNvSpPr>
          <p:nvPr/>
        </p:nvSpPr>
        <p:spPr>
          <a:xfrm>
            <a:off x="117233" y="671612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Do we really need Data Integrity?</a:t>
            </a:r>
          </a:p>
        </p:txBody>
      </p:sp>
      <p:sp>
        <p:nvSpPr>
          <p:cNvPr id="16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9312275" y="9231554"/>
            <a:ext cx="3032125" cy="520700"/>
          </a:xfrm>
        </p:spPr>
        <p:txBody>
          <a:bodyPr/>
          <a:lstStyle/>
          <a:p>
            <a:fld id="{90086784-1008-A341-915B-19008760A7B2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6931684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30224" y="4632167"/>
            <a:ext cx="1846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48025" y="2631619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764" y="2174527"/>
            <a:ext cx="11039636" cy="627355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214369" y="5942127"/>
            <a:ext cx="4026110" cy="2286194"/>
          </a:xfrm>
          <a:prstGeom prst="roundRect">
            <a:avLst>
              <a:gd name="adj" fmla="val 8475"/>
            </a:avLst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C7770D94-736F-DA78-3171-E8D2966813F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4130939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1"/>
          <p:cNvSpPr txBox="1">
            <a:spLocks/>
          </p:cNvSpPr>
          <p:nvPr/>
        </p:nvSpPr>
        <p:spPr>
          <a:xfrm>
            <a:off x="117233" y="671612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Missing Data: Is it serious?</a:t>
            </a:r>
          </a:p>
        </p:txBody>
      </p:sp>
      <p:sp>
        <p:nvSpPr>
          <p:cNvPr id="16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9312275" y="9231554"/>
            <a:ext cx="3032125" cy="520700"/>
          </a:xfrm>
        </p:spPr>
        <p:txBody>
          <a:bodyPr/>
          <a:lstStyle/>
          <a:p>
            <a:fld id="{90086784-1008-A341-915B-19008760A7B2}" type="slidenum">
              <a:rPr lang="en-US" smtClean="0"/>
              <a:t>25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6951" y="2658312"/>
            <a:ext cx="11484703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Well, it depends on:</a:t>
            </a:r>
          </a:p>
          <a:p>
            <a:endParaRPr lang="en-US" sz="3200" dirty="0"/>
          </a:p>
          <a:p>
            <a:pPr marL="514350" indent="-514350">
              <a:buFont typeface="+mj-ea"/>
              <a:buAutoNum type="circleNumDbPlain"/>
            </a:pPr>
            <a:r>
              <a:rPr lang="en-US" sz="3200" dirty="0"/>
              <a:t>The </a:t>
            </a:r>
            <a:r>
              <a:rPr lang="en-US" sz="3200" b="1" dirty="0"/>
              <a:t>amount </a:t>
            </a:r>
            <a:r>
              <a:rPr lang="en-US" sz="3200" dirty="0"/>
              <a:t>of missing data</a:t>
            </a:r>
          </a:p>
          <a:p>
            <a:pPr lvl="1"/>
            <a:r>
              <a:rPr lang="en-US" sz="3200" dirty="0"/>
              <a:t>- Given a variable (column), how much data is missing </a:t>
            </a:r>
            <a:br>
              <a:rPr lang="en-US" sz="3200" dirty="0"/>
            </a:br>
            <a:r>
              <a:rPr lang="en-US" sz="3200" dirty="0"/>
              <a:t>over the entire dataset?</a:t>
            </a:r>
          </a:p>
          <a:p>
            <a:pPr marL="514350" indent="-514350">
              <a:buFont typeface="+mj-ea"/>
              <a:buAutoNum type="circleNumDbPlain"/>
            </a:pPr>
            <a:endParaRPr lang="en-US" sz="3200" dirty="0"/>
          </a:p>
          <a:p>
            <a:pPr marL="514350" indent="-514350">
              <a:buFont typeface="+mj-ea"/>
              <a:buAutoNum type="circleNumDbPlain"/>
            </a:pPr>
            <a:r>
              <a:rPr lang="en-US" sz="3200" dirty="0"/>
              <a:t> The </a:t>
            </a:r>
            <a:r>
              <a:rPr lang="en-US" sz="3200" b="1" dirty="0"/>
              <a:t>pattern(s)</a:t>
            </a:r>
            <a:r>
              <a:rPr lang="en-US" sz="3200" dirty="0"/>
              <a:t> of missing data</a:t>
            </a:r>
            <a:br>
              <a:rPr lang="en-US" sz="3200" dirty="0"/>
            </a:br>
            <a:r>
              <a:rPr lang="en-US" sz="3200" dirty="0"/>
              <a:t>- Does the missing data exhibit any common characteristics?</a:t>
            </a:r>
          </a:p>
          <a:p>
            <a:pPr marL="514350" indent="-514350">
              <a:buFont typeface="+mj-ea"/>
              <a:buAutoNum type="circleNumDbPlain"/>
            </a:pPr>
            <a:endParaRPr lang="en-US" sz="3200" dirty="0"/>
          </a:p>
          <a:p>
            <a:pPr marL="514350" indent="-514350">
              <a:buFont typeface="+mj-ea"/>
              <a:buAutoNum type="circleNumDbPlain"/>
            </a:pPr>
            <a:r>
              <a:rPr lang="en-US" sz="3200" dirty="0"/>
              <a:t>The </a:t>
            </a:r>
            <a:r>
              <a:rPr lang="en-US" sz="3200" b="1" dirty="0"/>
              <a:t>reasons </a:t>
            </a:r>
            <a:r>
              <a:rPr lang="en-US" sz="3200" dirty="0"/>
              <a:t>why it is missing</a:t>
            </a:r>
            <a:br>
              <a:rPr lang="en-US" sz="3200" dirty="0"/>
            </a:br>
            <a:r>
              <a:rPr lang="en-US" sz="3200" dirty="0"/>
              <a:t>- Can I identify the reasons that caused the missing data?</a:t>
            </a:r>
          </a:p>
          <a:p>
            <a:pPr marL="457200" indent="-457200">
              <a:buFont typeface="Wingdings" charset="2"/>
              <a:buChar char="Ø"/>
            </a:pPr>
            <a:endParaRPr lang="en-US" sz="3200" dirty="0"/>
          </a:p>
          <a:p>
            <a:pPr marL="457200" indent="-457200">
              <a:buFont typeface="Wingdings" charset="2"/>
              <a:buChar char="Ø"/>
            </a:pPr>
            <a:endParaRPr lang="en-US" sz="3200" dirty="0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E0DA46B3-E744-CF9C-FC46-E73D09E2A56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2442218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9241155" y="1726211"/>
            <a:ext cx="3692595" cy="7610028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itle 11"/>
          <p:cNvSpPr txBox="1">
            <a:spLocks/>
          </p:cNvSpPr>
          <p:nvPr/>
        </p:nvSpPr>
        <p:spPr>
          <a:xfrm>
            <a:off x="117233" y="74837"/>
            <a:ext cx="12876455" cy="197792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dirty="0"/>
              <a:t>Missing data in Melbourne </a:t>
            </a:r>
            <a:br>
              <a:rPr lang="en-US" sz="6000" dirty="0"/>
            </a:br>
            <a:r>
              <a:rPr lang="en-US" sz="6000" dirty="0"/>
              <a:t>housing market dataset</a:t>
            </a:r>
          </a:p>
        </p:txBody>
      </p:sp>
      <p:sp>
        <p:nvSpPr>
          <p:cNvPr id="16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9312275" y="9231554"/>
            <a:ext cx="3032125" cy="520700"/>
          </a:xfrm>
        </p:spPr>
        <p:txBody>
          <a:bodyPr/>
          <a:lstStyle/>
          <a:p>
            <a:fld id="{90086784-1008-A341-915B-19008760A7B2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6931684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30224" y="4632167"/>
            <a:ext cx="1846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48025" y="2631619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6952" y="1760432"/>
            <a:ext cx="88636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endParaRPr lang="en-US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3248025" y="4032003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362" y="3056507"/>
            <a:ext cx="3215693" cy="616153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241155" y="1726211"/>
            <a:ext cx="365206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Missing data in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Melbourne housing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market dataset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38165" y="2128666"/>
          <a:ext cx="7243862" cy="731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3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9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0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015"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Property price (in AUS Dollars)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015"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 from city </a:t>
                      </a:r>
                      <a:r>
                        <a:rPr lang="en-US" dirty="0" err="1"/>
                        <a:t>centre</a:t>
                      </a:r>
                      <a:r>
                        <a:rPr lang="en-US" dirty="0"/>
                        <a:t> in KMs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015">
                <a:tc>
                  <a:txBody>
                    <a:bodyPr/>
                    <a:lstStyle/>
                    <a:p>
                      <a:r>
                        <a:rPr lang="en-US" dirty="0"/>
                        <a:t>Postcode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(self-explanatory)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015">
                <a:tc>
                  <a:txBody>
                    <a:bodyPr/>
                    <a:lstStyle/>
                    <a:p>
                      <a:r>
                        <a:rPr lang="en-US" dirty="0"/>
                        <a:t>Bedroom2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</a:t>
                      </a:r>
                      <a:r>
                        <a:rPr lang="en-US" baseline="0" dirty="0"/>
                        <a:t> of bedrooms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015">
                <a:tc>
                  <a:txBody>
                    <a:bodyPr/>
                    <a:lstStyle/>
                    <a:p>
                      <a:r>
                        <a:rPr lang="en-US" dirty="0"/>
                        <a:t>Bathroom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bathrooms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015">
                <a:tc>
                  <a:txBody>
                    <a:bodyPr/>
                    <a:lstStyle/>
                    <a:p>
                      <a:r>
                        <a:rPr lang="en-US" dirty="0"/>
                        <a:t>Car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car parking</a:t>
                      </a:r>
                      <a:r>
                        <a:rPr lang="en-US" baseline="0" dirty="0"/>
                        <a:t> spaces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0015">
                <a:tc>
                  <a:txBody>
                    <a:bodyPr/>
                    <a:lstStyle/>
                    <a:p>
                      <a:r>
                        <a:rPr lang="en-US" dirty="0" err="1"/>
                        <a:t>Landsize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Land size in </a:t>
                      </a:r>
                      <a:r>
                        <a:rPr lang="en-US" baseline="0" dirty="0" err="1"/>
                        <a:t>metres</a:t>
                      </a:r>
                      <a:endParaRPr lang="en-US" baseline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0015">
                <a:tc>
                  <a:txBody>
                    <a:bodyPr/>
                    <a:lstStyle/>
                    <a:p>
                      <a:r>
                        <a:rPr lang="en-US" dirty="0" err="1"/>
                        <a:t>BuldingArea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Building size in </a:t>
                      </a:r>
                      <a:r>
                        <a:rPr lang="en-US" baseline="0" dirty="0" err="1"/>
                        <a:t>metres</a:t>
                      </a:r>
                      <a:endParaRPr lang="en-US" baseline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0015">
                <a:tc>
                  <a:txBody>
                    <a:bodyPr/>
                    <a:lstStyle/>
                    <a:p>
                      <a:r>
                        <a:rPr lang="en-US" dirty="0" err="1"/>
                        <a:t>YearBuilt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Year the house was built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0015">
                <a:tc>
                  <a:txBody>
                    <a:bodyPr/>
                    <a:lstStyle/>
                    <a:p>
                      <a:r>
                        <a:rPr lang="en-US" dirty="0" err="1"/>
                        <a:t>CouncilArea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Governing Council for the property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0015">
                <a:tc>
                  <a:txBody>
                    <a:bodyPr/>
                    <a:lstStyle/>
                    <a:p>
                      <a:r>
                        <a:rPr lang="en-US" dirty="0" err="1"/>
                        <a:t>Lattitude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5000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(self-explanatory)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60015">
                <a:tc>
                  <a:txBody>
                    <a:bodyPr/>
                    <a:lstStyle/>
                    <a:p>
                      <a:r>
                        <a:rPr lang="en-US" dirty="0"/>
                        <a:t>Longitude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5000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(self-explanatory)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60015">
                <a:tc>
                  <a:txBody>
                    <a:bodyPr/>
                    <a:lstStyle/>
                    <a:p>
                      <a:r>
                        <a:rPr lang="en-US" dirty="0" err="1"/>
                        <a:t>Regionname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5000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General region of the property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60015">
                <a:tc>
                  <a:txBody>
                    <a:bodyPr/>
                    <a:lstStyle/>
                    <a:p>
                      <a:r>
                        <a:rPr lang="en-US" dirty="0" err="1"/>
                        <a:t>Propertcount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5000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properties</a:t>
                      </a:r>
                      <a:r>
                        <a:rPr lang="en-US" baseline="0" dirty="0"/>
                        <a:t> in the suburb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8BBDECE2-5398-BAA3-CA77-D3148E6F8E7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592885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36951" y="2658312"/>
            <a:ext cx="11484703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ü"/>
            </a:pPr>
            <a:r>
              <a:rPr lang="en-US" sz="3200" b="1" dirty="0"/>
              <a:t>Solving the problem of missing data is possible only by </a:t>
            </a:r>
            <a:br>
              <a:rPr lang="en-US" sz="3200" b="1" dirty="0"/>
            </a:br>
            <a:r>
              <a:rPr lang="en-US" sz="3200" b="1" dirty="0"/>
              <a:t>finding the reasons for the appearance of missing data</a:t>
            </a:r>
          </a:p>
          <a:p>
            <a:pPr marL="457200" indent="-457200">
              <a:buFont typeface="Wingdings" charset="2"/>
              <a:buChar char="Ø"/>
            </a:pPr>
            <a:endParaRPr lang="en-US" sz="1400" dirty="0"/>
          </a:p>
          <a:p>
            <a:pPr marL="457200" indent="-457200">
              <a:buFont typeface="Wingdings" charset="2"/>
              <a:buChar char="Ø"/>
            </a:pPr>
            <a:endParaRPr lang="en-US" sz="1600" b="1" dirty="0"/>
          </a:p>
          <a:p>
            <a:pPr marL="457200" indent="-457200">
              <a:buFont typeface="Wingdings" charset="2"/>
              <a:buChar char="Ø"/>
            </a:pPr>
            <a:r>
              <a:rPr lang="en-US" sz="3200" dirty="0"/>
              <a:t>A variable (question) might </a:t>
            </a:r>
            <a:r>
              <a:rPr lang="en-US" sz="3200" b="1" dirty="0"/>
              <a:t>not apply to a specific record</a:t>
            </a:r>
            <a:br>
              <a:rPr lang="en-US" sz="3200" b="1" dirty="0"/>
            </a:br>
            <a:r>
              <a:rPr lang="en-US" sz="3200" dirty="0"/>
              <a:t>e.g. questions only asked to married respondents </a:t>
            </a:r>
          </a:p>
          <a:p>
            <a:pPr marL="457200" indent="-457200">
              <a:buFont typeface="Wingdings" charset="2"/>
              <a:buChar char="Ø"/>
            </a:pPr>
            <a:endParaRPr lang="en-US" sz="1800" dirty="0"/>
          </a:p>
          <a:p>
            <a:pPr marL="457200" indent="-457200">
              <a:buFont typeface="Wingdings" charset="2"/>
              <a:buChar char="Ø"/>
            </a:pPr>
            <a:r>
              <a:rPr lang="en-US" sz="3200" dirty="0"/>
              <a:t>Data source does </a:t>
            </a:r>
            <a:r>
              <a:rPr lang="en-US" sz="3200" b="1" dirty="0"/>
              <a:t>not have this information</a:t>
            </a:r>
            <a:br>
              <a:rPr lang="en-US" sz="3200" b="1" dirty="0"/>
            </a:br>
            <a:r>
              <a:rPr lang="en-US" sz="3200" dirty="0"/>
              <a:t>e.g. independence days of countries around the world</a:t>
            </a:r>
          </a:p>
          <a:p>
            <a:pPr marL="457200" indent="-457200">
              <a:buFont typeface="Wingdings" charset="2"/>
              <a:buChar char="Ø"/>
            </a:pPr>
            <a:endParaRPr lang="en-US" sz="1800" dirty="0"/>
          </a:p>
          <a:p>
            <a:pPr marL="457200" indent="-457200">
              <a:buFont typeface="Wingdings" charset="2"/>
              <a:buChar char="Ø"/>
            </a:pPr>
            <a:r>
              <a:rPr lang="en-US" sz="3200" dirty="0"/>
              <a:t>A respondent </a:t>
            </a:r>
            <a:r>
              <a:rPr lang="en-US" sz="3200" b="1" dirty="0"/>
              <a:t>fails to answer a question </a:t>
            </a:r>
            <a:r>
              <a:rPr lang="en-US" sz="3200" dirty="0"/>
              <a:t>in a survey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3200" dirty="0"/>
              <a:t>The question is too difficult or complicated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3200" dirty="0"/>
              <a:t>Ignored by accident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3200" dirty="0"/>
              <a:t>They don’t want you to know</a:t>
            </a:r>
          </a:p>
          <a:p>
            <a:pPr marL="1107201" lvl="1" indent="-457200">
              <a:buFont typeface="Wingdings" charset="2"/>
              <a:buChar char="Ø"/>
            </a:pPr>
            <a:endParaRPr lang="en-US" sz="3200" dirty="0"/>
          </a:p>
        </p:txBody>
      </p:sp>
      <p:sp>
        <p:nvSpPr>
          <p:cNvPr id="79" name="Title 11"/>
          <p:cNvSpPr txBox="1">
            <a:spLocks/>
          </p:cNvSpPr>
          <p:nvPr/>
        </p:nvSpPr>
        <p:spPr>
          <a:xfrm>
            <a:off x="117233" y="671612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Missing Data: Possible Reasons</a:t>
            </a:r>
          </a:p>
        </p:txBody>
      </p:sp>
      <p:sp>
        <p:nvSpPr>
          <p:cNvPr id="16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9312275" y="9231554"/>
            <a:ext cx="3032125" cy="520700"/>
          </a:xfrm>
        </p:spPr>
        <p:txBody>
          <a:bodyPr/>
          <a:lstStyle/>
          <a:p>
            <a:fld id="{90086784-1008-A341-915B-19008760A7B2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248025" y="4232057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369D7FAB-93F8-FB3C-ABE5-4B7DE70C015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1021176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F473A-AA98-F8B4-1E59-4295AB2BF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1">
            <a:extLst>
              <a:ext uri="{FF2B5EF4-FFF2-40B4-BE49-F238E27FC236}">
                <a16:creationId xmlns:a16="http://schemas.microsoft.com/office/drawing/2014/main" id="{0BF834C7-E1FC-D8FD-AF56-95B3F92E5B91}"/>
              </a:ext>
            </a:extLst>
          </p:cNvPr>
          <p:cNvSpPr txBox="1">
            <a:spLocks/>
          </p:cNvSpPr>
          <p:nvPr/>
        </p:nvSpPr>
        <p:spPr>
          <a:xfrm>
            <a:off x="117233" y="209947"/>
            <a:ext cx="12876455" cy="197792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Missing Data: Types of Missing Data</a:t>
            </a:r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57C853C1-EBCE-FB0B-2EBE-EE986CBC57A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312275" y="9231554"/>
            <a:ext cx="3032125" cy="520700"/>
          </a:xfrm>
        </p:spPr>
        <p:txBody>
          <a:bodyPr/>
          <a:lstStyle/>
          <a:p>
            <a:fld id="{90086784-1008-A341-915B-19008760A7B2}" type="slidenum">
              <a:rPr lang="en-US" smtClean="0"/>
              <a:t>28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AD19E2-01CD-C18D-9BFB-7773A09565BC}"/>
              </a:ext>
            </a:extLst>
          </p:cNvPr>
          <p:cNvSpPr txBox="1"/>
          <p:nvPr/>
        </p:nvSpPr>
        <p:spPr>
          <a:xfrm>
            <a:off x="859697" y="2658312"/>
            <a:ext cx="11484703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pPr marL="457200" lvl="1" indent="-457200">
              <a:buFont typeface="Wingdings" charset="2"/>
              <a:buChar char="Ø"/>
            </a:pPr>
            <a:r>
              <a:rPr lang="en-GB" sz="3200" b="1" dirty="0"/>
              <a:t>Missing Completely at Random (MCAR)</a:t>
            </a:r>
            <a:br>
              <a:rPr lang="en-GB" sz="3200" dirty="0"/>
            </a:br>
            <a:r>
              <a:rPr lang="en-GB" sz="2800" dirty="0"/>
              <a:t>Missingness is purely random.</a:t>
            </a:r>
            <a:br>
              <a:rPr lang="en-GB" sz="2800" dirty="0"/>
            </a:br>
            <a:r>
              <a:rPr lang="en-GB" sz="2800" dirty="0"/>
              <a:t>The probability of a data point being missing is </a:t>
            </a:r>
            <a:r>
              <a:rPr lang="en-GB" sz="2800" b="1" i="1" dirty="0"/>
              <a:t>unrelated to both the value of the variable itself and the value of any other variable</a:t>
            </a:r>
            <a:r>
              <a:rPr lang="en-GB" sz="2800" i="1" dirty="0"/>
              <a:t> </a:t>
            </a:r>
            <a:r>
              <a:rPr lang="en-GB" sz="2800" dirty="0"/>
              <a:t>in the dataset.</a:t>
            </a:r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GB" sz="3200" b="1" dirty="0"/>
              <a:t>Missing at Random (MAR)</a:t>
            </a:r>
            <a:br>
              <a:rPr lang="en-US" sz="3200" dirty="0"/>
            </a:br>
            <a:r>
              <a:rPr lang="en-GB" sz="2800" dirty="0"/>
              <a:t>You can predict why a value is missing using the data you </a:t>
            </a:r>
            <a:r>
              <a:rPr lang="en-GB" sz="2800" i="1" dirty="0"/>
              <a:t>do</a:t>
            </a:r>
            <a:r>
              <a:rPr lang="en-GB" sz="2800" dirty="0"/>
              <a:t> have.</a:t>
            </a:r>
            <a:br>
              <a:rPr lang="en-GB" sz="2800" dirty="0"/>
            </a:br>
            <a:r>
              <a:rPr lang="en-GB" sz="2800" dirty="0"/>
              <a:t>Is the most common and often the most manageable type of missing data. The probability of a value being missing </a:t>
            </a:r>
            <a:r>
              <a:rPr lang="en-GB" sz="2800" b="1" i="1" dirty="0"/>
              <a:t>depends on other observed variables</a:t>
            </a:r>
            <a:r>
              <a:rPr lang="en-GB" sz="2800" i="1" dirty="0"/>
              <a:t> in the dataset, but </a:t>
            </a:r>
            <a:r>
              <a:rPr lang="en-GB" sz="2800" b="1" i="1" dirty="0"/>
              <a:t>not on the missing value itself.</a:t>
            </a:r>
            <a:endParaRPr lang="en-US" sz="3200" i="1" dirty="0"/>
          </a:p>
          <a:p>
            <a:pPr marL="457200" indent="-457200">
              <a:buFont typeface="Wingdings" charset="2"/>
              <a:buChar char="Ø"/>
            </a:pPr>
            <a:r>
              <a:rPr lang="en-GB" sz="3200" b="1" dirty="0"/>
              <a:t>Missing Not at Random (MNAR)</a:t>
            </a:r>
            <a:br>
              <a:rPr lang="en-US" sz="3200" dirty="0"/>
            </a:br>
            <a:r>
              <a:rPr lang="en-GB" sz="2800" dirty="0"/>
              <a:t>Is the most difficult type. The probability of a value being missing </a:t>
            </a:r>
            <a:r>
              <a:rPr lang="en-GB" sz="2800" b="1" i="1" dirty="0"/>
              <a:t>depends on the value of the missing variable itself or on an external factor not in the dataset</a:t>
            </a:r>
            <a:r>
              <a:rPr lang="en-GB" sz="2800" i="1" dirty="0"/>
              <a:t>.</a:t>
            </a:r>
            <a:endParaRPr lang="en-US" sz="2800" i="1" dirty="0"/>
          </a:p>
          <a:p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3C9A5A-27B7-C92E-A50B-E863B143DACA}"/>
              </a:ext>
            </a:extLst>
          </p:cNvPr>
          <p:cNvSpPr/>
          <p:nvPr/>
        </p:nvSpPr>
        <p:spPr>
          <a:xfrm>
            <a:off x="3248025" y="4232057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BD5550-3D3B-17A8-A261-CF1F3B410F10}"/>
              </a:ext>
            </a:extLst>
          </p:cNvPr>
          <p:cNvSpPr/>
          <p:nvPr/>
        </p:nvSpPr>
        <p:spPr>
          <a:xfrm>
            <a:off x="3248025" y="4032003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E47C7967-55C9-826E-8271-EBA955C4125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1463886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1"/>
          <p:cNvSpPr txBox="1">
            <a:spLocks/>
          </p:cNvSpPr>
          <p:nvPr/>
        </p:nvSpPr>
        <p:spPr>
          <a:xfrm>
            <a:off x="117233" y="671612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Missing Data: Why Not To Ignore?</a:t>
            </a:r>
          </a:p>
        </p:txBody>
      </p:sp>
      <p:sp>
        <p:nvSpPr>
          <p:cNvPr id="16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9312275" y="9231554"/>
            <a:ext cx="3032125" cy="520700"/>
          </a:xfrm>
        </p:spPr>
        <p:txBody>
          <a:bodyPr/>
          <a:lstStyle/>
          <a:p>
            <a:fld id="{90086784-1008-A341-915B-19008760A7B2}" type="slidenum">
              <a:rPr lang="en-US" smtClean="0"/>
              <a:t>29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6951" y="2658312"/>
            <a:ext cx="11484703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pPr marL="457200" lvl="1" indent="-457200">
              <a:buFont typeface="Wingdings" charset="2"/>
              <a:buChar char="Ø"/>
            </a:pPr>
            <a:r>
              <a:rPr lang="en-US" sz="3200" dirty="0"/>
              <a:t>Missing data can lead to </a:t>
            </a:r>
            <a:r>
              <a:rPr lang="en-US" sz="3200" b="1" dirty="0"/>
              <a:t>dubious results</a:t>
            </a:r>
            <a:br>
              <a:rPr lang="en-US" sz="3200" b="1" dirty="0"/>
            </a:br>
            <a:r>
              <a:rPr lang="en-US" sz="2800" dirty="0"/>
              <a:t>e.g., find the mean price of properties in Melbourne (with missing values); what is 1.48m + NA?</a:t>
            </a:r>
            <a:endParaRPr lang="en-US" sz="3200" dirty="0"/>
          </a:p>
          <a:p>
            <a:pPr marL="457200" indent="-457200">
              <a:buFont typeface="Wingdings" charset="2"/>
              <a:buChar char="Ø"/>
            </a:pPr>
            <a:endParaRPr lang="en-US" sz="3200" dirty="0"/>
          </a:p>
          <a:p>
            <a:pPr marL="457200" indent="-457200">
              <a:buFont typeface="Wingdings" charset="2"/>
              <a:buChar char="Ø"/>
            </a:pPr>
            <a:r>
              <a:rPr lang="en-US" sz="3200" dirty="0"/>
              <a:t>Many machine learning algorithms </a:t>
            </a:r>
            <a:r>
              <a:rPr lang="en-US" sz="3200" b="1" dirty="0"/>
              <a:t>do not work with </a:t>
            </a:r>
            <a:br>
              <a:rPr lang="en-US" sz="3200" b="1" dirty="0"/>
            </a:br>
            <a:r>
              <a:rPr lang="en-US" sz="3200" b="1" dirty="0"/>
              <a:t>variables </a:t>
            </a:r>
            <a:r>
              <a:rPr lang="en-US" sz="3200" dirty="0"/>
              <a:t>(features) having </a:t>
            </a:r>
            <a:r>
              <a:rPr lang="en-US" sz="3200" b="1" dirty="0"/>
              <a:t>missing values</a:t>
            </a:r>
            <a:br>
              <a:rPr lang="en-US" sz="3200" dirty="0"/>
            </a:br>
            <a:r>
              <a:rPr lang="en-US" sz="2800" dirty="0"/>
              <a:t>e.g. try running a Deep Neural Network with missing data</a:t>
            </a:r>
          </a:p>
          <a:p>
            <a:pPr marL="1107201" lvl="1" indent="-457200">
              <a:buFont typeface="Wingdings" charset="2"/>
              <a:buChar char="Ø"/>
            </a:pPr>
            <a:endParaRPr lang="en-US" sz="3200" dirty="0"/>
          </a:p>
          <a:p>
            <a:pPr marL="457200" indent="-457200">
              <a:buFont typeface="Wingdings" charset="2"/>
              <a:buChar char="Ø"/>
            </a:pPr>
            <a:r>
              <a:rPr lang="en-US" sz="3200" dirty="0"/>
              <a:t>May introduce </a:t>
            </a:r>
            <a:r>
              <a:rPr lang="en-US" sz="3200" b="1" dirty="0"/>
              <a:t>bias</a:t>
            </a:r>
            <a:br>
              <a:rPr lang="en-US" sz="3200" dirty="0"/>
            </a:br>
            <a:r>
              <a:rPr lang="en-US" sz="2800" dirty="0"/>
              <a:t>e.g. linear regression model might result in discriminative behaviour</a:t>
            </a:r>
            <a:endParaRPr lang="en-US" sz="3200" dirty="0"/>
          </a:p>
          <a:p>
            <a:pPr marL="457200" indent="-457200">
              <a:buFont typeface="Wingdings" charset="2"/>
              <a:buChar char="Ø"/>
            </a:pPr>
            <a:endParaRPr lang="en-US" sz="3200" dirty="0"/>
          </a:p>
          <a:p>
            <a:pPr marL="457200" indent="-457200">
              <a:buFont typeface="Wingdings" charset="2"/>
              <a:buChar char="Ø"/>
            </a:pPr>
            <a:r>
              <a:rPr lang="en-US" sz="3200" dirty="0"/>
              <a:t>More </a:t>
            </a:r>
            <a:r>
              <a:rPr lang="en-US" sz="3200" b="1" dirty="0"/>
              <a:t>laborious processing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3248025" y="4232057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48025" y="4032003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4D7FFF7D-9103-252E-6D87-ECDEFDFFAAD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292103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3</a:t>
            </a:fld>
            <a:endParaRPr lang="en-US" dirty="0"/>
          </a:p>
        </p:txBody>
      </p:sp>
      <p:sp>
        <p:nvSpPr>
          <p:cNvPr id="79" name="Title 11"/>
          <p:cNvSpPr txBox="1">
            <a:spLocks/>
          </p:cNvSpPr>
          <p:nvPr/>
        </p:nvSpPr>
        <p:spPr>
          <a:xfrm>
            <a:off x="117233" y="671612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Unlocking Value From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211"/>
            <a:ext cx="12993688" cy="69932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5367" y="8324759"/>
            <a:ext cx="1209832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algn="r"/>
            <a:r>
              <a:rPr lang="en-US" sz="2000" dirty="0">
                <a:hlinkClick r:id="rId3"/>
              </a:rPr>
              <a:t>Data science applications and examples</a:t>
            </a:r>
            <a:endParaRPr lang="en-US" sz="2000" dirty="0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0B5174B4-F6BA-6150-ECF7-F3C9BA04E25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1837436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1"/>
          <p:cNvSpPr txBox="1">
            <a:spLocks/>
          </p:cNvSpPr>
          <p:nvPr/>
        </p:nvSpPr>
        <p:spPr>
          <a:xfrm>
            <a:off x="117233" y="414900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Handling Missing Data</a:t>
            </a:r>
          </a:p>
        </p:txBody>
      </p:sp>
      <p:sp>
        <p:nvSpPr>
          <p:cNvPr id="16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9312275" y="9231554"/>
            <a:ext cx="3032125" cy="520700"/>
          </a:xfrm>
        </p:spPr>
        <p:txBody>
          <a:bodyPr/>
          <a:lstStyle/>
          <a:p>
            <a:fld id="{90086784-1008-A341-915B-19008760A7B2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6931684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30224" y="4632167"/>
            <a:ext cx="1846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48025" y="2631619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7587" y="1699482"/>
            <a:ext cx="1241692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b="1" dirty="0"/>
              <a:t>Information not available for a subject about whom other information exists</a:t>
            </a:r>
          </a:p>
          <a:p>
            <a:pPr marL="457200" indent="-457200">
              <a:buFont typeface="Wingdings" charset="2"/>
              <a:buChar char="Ø"/>
            </a:pPr>
            <a:endParaRPr lang="en-US" sz="2800" b="1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A Data Science project is only as good as its data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The datasets you used so far were cleaned!</a:t>
            </a:r>
            <a:br>
              <a:rPr lang="en-US" sz="2800" dirty="0"/>
            </a:br>
            <a:endParaRPr lang="en-US" sz="24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Missing data termed </a:t>
            </a:r>
            <a:r>
              <a:rPr lang="en-US" sz="2800" b="1" dirty="0" err="1"/>
              <a:t>NaN</a:t>
            </a:r>
            <a:r>
              <a:rPr lang="en-US" sz="2800" b="1" dirty="0"/>
              <a:t>, Null or NA</a:t>
            </a:r>
          </a:p>
          <a:p>
            <a:endParaRPr lang="en-US" sz="2000" b="1" dirty="0"/>
          </a:p>
          <a:p>
            <a:pPr marL="457200" indent="-457200">
              <a:buFont typeface="Wingdings" charset="2"/>
              <a:buChar char="Ø"/>
            </a:pPr>
            <a:r>
              <a:rPr lang="en-US" sz="2800" b="1" dirty="0"/>
              <a:t>General process for handling missing data</a:t>
            </a:r>
            <a:br>
              <a:rPr lang="en-US" sz="2800" b="1" dirty="0"/>
            </a:br>
            <a:endParaRPr lang="en-US" sz="1000" b="1" dirty="0"/>
          </a:p>
          <a:p>
            <a:pPr marL="1164351" lvl="1" indent="-514350">
              <a:buFont typeface="+mj-ea"/>
              <a:buAutoNum type="circleNumDbPlain"/>
            </a:pPr>
            <a:r>
              <a:rPr lang="en-US" sz="2800" b="1" dirty="0"/>
              <a:t>Understand</a:t>
            </a:r>
            <a:r>
              <a:rPr lang="en-US" sz="2800" dirty="0"/>
              <a:t> data, </a:t>
            </a:r>
            <a:r>
              <a:rPr lang="en-US" sz="2800" b="1" dirty="0"/>
              <a:t>identify </a:t>
            </a:r>
            <a:r>
              <a:rPr lang="en-US" sz="2800" dirty="0"/>
              <a:t>reasons for missing data</a:t>
            </a:r>
            <a:br>
              <a:rPr lang="en-US" sz="2800" dirty="0"/>
            </a:br>
            <a:endParaRPr lang="en-US" sz="1000" dirty="0"/>
          </a:p>
          <a:p>
            <a:pPr marL="1164351" lvl="1" indent="-514350">
              <a:buFont typeface="+mj-ea"/>
              <a:buAutoNum type="circleNumDbPlain"/>
            </a:pPr>
            <a:r>
              <a:rPr lang="en-US" sz="2800" b="1" dirty="0"/>
              <a:t>Understand distribution</a:t>
            </a:r>
            <a:r>
              <a:rPr lang="en-US" sz="2800" dirty="0"/>
              <a:t>/patterns of missing data</a:t>
            </a:r>
            <a:br>
              <a:rPr lang="en-US" sz="2800" dirty="0"/>
            </a:br>
            <a:endParaRPr lang="en-US" sz="1000" dirty="0"/>
          </a:p>
          <a:p>
            <a:pPr marL="1164351" lvl="1" indent="-514350">
              <a:buFont typeface="+mj-ea"/>
              <a:buAutoNum type="circleNumDbPlain"/>
            </a:pPr>
            <a:r>
              <a:rPr lang="en-US" sz="2800" b="1" dirty="0"/>
              <a:t>Decide </a:t>
            </a:r>
            <a:r>
              <a:rPr lang="en-US" sz="2800" dirty="0"/>
              <a:t>on best </a:t>
            </a:r>
            <a:r>
              <a:rPr lang="en-US" sz="2800" b="1" dirty="0"/>
              <a:t>recovery method</a:t>
            </a:r>
          </a:p>
          <a:p>
            <a:pPr marL="1164351" lvl="1" indent="-514350">
              <a:buFont typeface="+mj-ea"/>
              <a:buAutoNum type="circleNumDbPlain"/>
            </a:pP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3248025" y="4032003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b="22125"/>
          <a:stretch/>
        </p:blipFill>
        <p:spPr>
          <a:xfrm>
            <a:off x="-794" y="7147863"/>
            <a:ext cx="12993688" cy="2323527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12226969" y="7525738"/>
            <a:ext cx="674611" cy="1499739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1339064" y="7525738"/>
            <a:ext cx="674611" cy="1945652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506782" y="7464660"/>
            <a:ext cx="674611" cy="466414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506782" y="8559063"/>
            <a:ext cx="674611" cy="466414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9ED6960B-8D41-90E2-BC08-4EC2F7DAFAE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1386775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1"/>
          <p:cNvSpPr txBox="1">
            <a:spLocks/>
          </p:cNvSpPr>
          <p:nvPr/>
        </p:nvSpPr>
        <p:spPr>
          <a:xfrm>
            <a:off x="117233" y="582669"/>
            <a:ext cx="12876455" cy="962266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5400" dirty="0">
                <a:latin typeface="Arial"/>
                <a:cs typeface="Arial"/>
              </a:rPr>
              <a:t>When Should A Variable Be Excluded? </a:t>
            </a:r>
          </a:p>
        </p:txBody>
      </p:sp>
      <p:sp>
        <p:nvSpPr>
          <p:cNvPr id="16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9312275" y="9231554"/>
            <a:ext cx="3032125" cy="520700"/>
          </a:xfrm>
        </p:spPr>
        <p:txBody>
          <a:bodyPr/>
          <a:lstStyle/>
          <a:p>
            <a:fld id="{90086784-1008-A341-915B-19008760A7B2}" type="slidenum">
              <a:rPr lang="en-US" smtClean="0"/>
              <a:t>31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6952" y="2239471"/>
            <a:ext cx="8904203" cy="6832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3200" b="1" dirty="0"/>
              <a:t>No strict rule about how much missing data for a variable is too much!</a:t>
            </a:r>
          </a:p>
          <a:p>
            <a:pPr marL="457200" indent="-457200">
              <a:buFont typeface="Wingdings" charset="2"/>
              <a:buChar char="Ø"/>
            </a:pPr>
            <a:endParaRPr lang="en-US" sz="3200" dirty="0"/>
          </a:p>
          <a:p>
            <a:pPr marL="457200" indent="-457200">
              <a:buFont typeface="Wingdings" charset="2"/>
              <a:buChar char="Ø"/>
            </a:pPr>
            <a:r>
              <a:rPr lang="en-US" sz="3200" b="1" dirty="0"/>
              <a:t>Rule of thumb</a:t>
            </a:r>
            <a:r>
              <a:rPr lang="en-US" sz="3200" dirty="0"/>
              <a:t>: Missing data under 20% for an individual variable (observation) can generally be handled by </a:t>
            </a:r>
            <a:r>
              <a:rPr lang="en-US" sz="3200" b="1" dirty="0"/>
              <a:t>sophisticated imputation strategies</a:t>
            </a:r>
          </a:p>
          <a:p>
            <a:pPr marL="457200" indent="-457200">
              <a:buFont typeface="Wingdings" charset="2"/>
              <a:buChar char="Ø"/>
            </a:pPr>
            <a:endParaRPr lang="en-US" sz="1200" dirty="0"/>
          </a:p>
          <a:p>
            <a:pPr marL="457200" indent="-457200">
              <a:buFont typeface="Wingdings" charset="2"/>
              <a:buChar char="Ø"/>
            </a:pPr>
            <a:r>
              <a:rPr lang="en-US" sz="3200" dirty="0"/>
              <a:t>Except when the missing data </a:t>
            </a:r>
            <a:r>
              <a:rPr lang="en-US" sz="3200" b="1" dirty="0"/>
              <a:t>occur in a specific non-random manner</a:t>
            </a:r>
            <a:br>
              <a:rPr lang="en-US" sz="3200" dirty="0"/>
            </a:br>
            <a:r>
              <a:rPr lang="en-US" sz="2800" dirty="0"/>
              <a:t>e.g. Respondents completing the survey on Friday afternoon do not answer the last two questions</a:t>
            </a:r>
            <a:endParaRPr lang="en-US" sz="3200" dirty="0"/>
          </a:p>
          <a:p>
            <a:pPr marL="457200" indent="-457200">
              <a:buFont typeface="Wingdings" charset="2"/>
              <a:buChar char="Ø"/>
            </a:pPr>
            <a:endParaRPr lang="en-US" sz="1800" dirty="0"/>
          </a:p>
          <a:p>
            <a:pPr marL="457200" indent="-457200">
              <a:buFont typeface="Wingdings" charset="2"/>
              <a:buChar char="Ø"/>
            </a:pPr>
            <a:r>
              <a:rPr lang="en-US" sz="3200" dirty="0"/>
              <a:t>The number of records with no missing data must be sufficient  for the selected analysis technique </a:t>
            </a:r>
            <a:br>
              <a:rPr lang="en-US" sz="3200" dirty="0"/>
            </a:br>
            <a:r>
              <a:rPr lang="en-US" sz="3200" dirty="0"/>
              <a:t>if no recovery method is applied to missing data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241155" y="1726211"/>
            <a:ext cx="3692595" cy="7610028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362" y="3056507"/>
            <a:ext cx="3215693" cy="61615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41155" y="1726211"/>
            <a:ext cx="365206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Missing data in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Melbourne housing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market dataset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E2A775CE-422A-BD0F-0FE8-174DE06F4ED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2352090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01" y="3009144"/>
            <a:ext cx="11656152" cy="6662044"/>
          </a:xfrm>
          <a:prstGeom prst="rect">
            <a:avLst/>
          </a:prstGeom>
        </p:spPr>
      </p:pic>
      <p:sp>
        <p:nvSpPr>
          <p:cNvPr id="79" name="Title 11"/>
          <p:cNvSpPr txBox="1">
            <a:spLocks/>
          </p:cNvSpPr>
          <p:nvPr/>
        </p:nvSpPr>
        <p:spPr>
          <a:xfrm>
            <a:off x="117233" y="717778"/>
            <a:ext cx="12876455" cy="962266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5400" dirty="0">
                <a:latin typeface="Arial"/>
                <a:cs typeface="Arial"/>
              </a:rPr>
              <a:t>When Should A Variable Be Excluded? </a:t>
            </a:r>
          </a:p>
        </p:txBody>
      </p:sp>
      <p:sp>
        <p:nvSpPr>
          <p:cNvPr id="16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9312275" y="9231554"/>
            <a:ext cx="3032125" cy="520700"/>
          </a:xfrm>
        </p:spPr>
        <p:txBody>
          <a:bodyPr/>
          <a:lstStyle/>
          <a:p>
            <a:fld id="{90086784-1008-A341-915B-19008760A7B2}" type="slidenum">
              <a:rPr lang="en-US" smtClean="0"/>
              <a:t>32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6952" y="1982752"/>
            <a:ext cx="12224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3200" dirty="0" err="1"/>
              <a:t>Visualised</a:t>
            </a:r>
            <a:r>
              <a:rPr lang="en-US" sz="3200" dirty="0"/>
              <a:t> missing data for the Melbourne housing market dataset</a:t>
            </a:r>
            <a:br>
              <a:rPr lang="en-US" sz="3200" dirty="0"/>
            </a:br>
            <a:r>
              <a:rPr lang="en-US" sz="3200" dirty="0"/>
              <a:t>white stripe </a:t>
            </a:r>
            <a:r>
              <a:rPr lang="en-US" sz="3200" dirty="0">
                <a:sym typeface="Wingdings"/>
              </a:rPr>
              <a:t> missing data item</a:t>
            </a:r>
            <a:endParaRPr lang="en-US" sz="3200" dirty="0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DC641EC7-5425-41D5-4FDF-2CF970D5914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2152167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1"/>
          <p:cNvSpPr txBox="1">
            <a:spLocks/>
          </p:cNvSpPr>
          <p:nvPr/>
        </p:nvSpPr>
        <p:spPr>
          <a:xfrm>
            <a:off x="117233" y="671612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How to Deal With Missing Data?</a:t>
            </a:r>
          </a:p>
        </p:txBody>
      </p:sp>
      <p:sp>
        <p:nvSpPr>
          <p:cNvPr id="16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9312275" y="9231554"/>
            <a:ext cx="3032125" cy="520700"/>
          </a:xfrm>
        </p:spPr>
        <p:txBody>
          <a:bodyPr/>
          <a:lstStyle/>
          <a:p>
            <a:fld id="{90086784-1008-A341-915B-19008760A7B2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6931684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30224" y="4632167"/>
            <a:ext cx="1846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48025" y="2631619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48025" y="4032003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959812"/>
            <a:ext cx="7658100" cy="1397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180" y="3573688"/>
            <a:ext cx="12401717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/>
              <a:t>More than 4M results in Google scholar (</a:t>
            </a:r>
            <a:r>
              <a:rPr lang="en-US" sz="2800" dirty="0">
                <a:hlinkClick r:id="rId4"/>
              </a:rPr>
              <a:t>link</a:t>
            </a:r>
            <a:r>
              <a:rPr lang="en-US" sz="2800" dirty="0"/>
              <a:t>)</a:t>
            </a:r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Handling missing data is </a:t>
            </a:r>
            <a:r>
              <a:rPr lang="en-US" sz="2800" b="1" dirty="0"/>
              <a:t>a very complicated subject</a:t>
            </a:r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sz="2800" b="1" dirty="0"/>
              <a:t>Strategies </a:t>
            </a:r>
            <a:r>
              <a:rPr lang="en-US" sz="2800" dirty="0"/>
              <a:t>range </a:t>
            </a:r>
            <a:r>
              <a:rPr lang="en-US" sz="2800" b="1" dirty="0"/>
              <a:t>from simple </a:t>
            </a:r>
            <a:r>
              <a:rPr lang="en-US" sz="2800" dirty="0"/>
              <a:t>and straightforward </a:t>
            </a:r>
            <a:r>
              <a:rPr lang="en-US" sz="2800" b="1" dirty="0"/>
              <a:t>to </a:t>
            </a:r>
            <a:r>
              <a:rPr lang="en-US" sz="2800" dirty="0"/>
              <a:t>sophisticated and </a:t>
            </a:r>
            <a:r>
              <a:rPr lang="en-US" sz="2800" b="1" dirty="0"/>
              <a:t>complex</a:t>
            </a:r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Papers to read (on VLE)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862" y="6458352"/>
            <a:ext cx="6117661" cy="27732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r="25151"/>
          <a:stretch/>
        </p:blipFill>
        <p:spPr>
          <a:xfrm>
            <a:off x="117233" y="6623263"/>
            <a:ext cx="6378817" cy="2459667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264A719D-909B-3A0C-7797-E3593F52A7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2272014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23" y="8512550"/>
            <a:ext cx="7503078" cy="1249005"/>
          </a:xfrm>
          <a:prstGeom prst="rect">
            <a:avLst/>
          </a:prstGeom>
        </p:spPr>
      </p:pic>
      <p:sp>
        <p:nvSpPr>
          <p:cNvPr id="79" name="Title 11"/>
          <p:cNvSpPr txBox="1">
            <a:spLocks/>
          </p:cNvSpPr>
          <p:nvPr/>
        </p:nvSpPr>
        <p:spPr>
          <a:xfrm>
            <a:off x="117233" y="671613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/>
              <a:t>List-wise Deletion</a:t>
            </a:r>
            <a:endParaRPr lang="en-US" sz="6000" dirty="0">
              <a:latin typeface="Arial"/>
              <a:cs typeface="Arial"/>
            </a:endParaRPr>
          </a:p>
        </p:txBody>
      </p:sp>
      <p:sp>
        <p:nvSpPr>
          <p:cNvPr id="16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9312275" y="9231554"/>
            <a:ext cx="3032125" cy="520700"/>
          </a:xfrm>
        </p:spPr>
        <p:txBody>
          <a:bodyPr/>
          <a:lstStyle/>
          <a:p>
            <a:fld id="{90086784-1008-A341-915B-19008760A7B2}" type="slidenum">
              <a:rPr lang="en-US" smtClean="0"/>
              <a:t>34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6931684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30224" y="4632167"/>
            <a:ext cx="1846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48025" y="2631619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6952" y="1794231"/>
            <a:ext cx="12173736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Drop records with at least one missing data item</a:t>
            </a:r>
          </a:p>
          <a:p>
            <a:endParaRPr lang="en-US" sz="2800" b="1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Only </a:t>
            </a:r>
            <a:r>
              <a:rPr lang="en-US" sz="2800" b="1" dirty="0" err="1"/>
              <a:t>analyse</a:t>
            </a:r>
            <a:r>
              <a:rPr lang="en-US" sz="2800" b="1" dirty="0"/>
              <a:t> records with data available for all variables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Records containing missing variables are deleted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Rule of thumb – only an option if comprise less than 5% of overall records and data re MCAR.</a:t>
            </a:r>
          </a:p>
          <a:p>
            <a:pPr marL="457200" indent="-457200">
              <a:buFont typeface="Wingdings" charset="2"/>
              <a:buChar char="Ø"/>
            </a:pPr>
            <a:endParaRPr lang="en-US" sz="1600" b="1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Advantages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Simplicity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Comparability across analysis</a:t>
            </a:r>
          </a:p>
          <a:p>
            <a:pPr marL="1107201" lvl="1" indent="-457200">
              <a:buFont typeface="Wingdings" charset="2"/>
              <a:buChar char="Ø"/>
            </a:pPr>
            <a:endParaRPr lang="en-US" sz="16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Disadvantages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Reduces statistical power (fewer records) </a:t>
            </a:r>
          </a:p>
          <a:p>
            <a:pPr marL="1757202" lvl="2" indent="-457200">
              <a:buFont typeface="Wingdings" charset="2"/>
              <a:buChar char="Ø"/>
            </a:pPr>
            <a:r>
              <a:rPr lang="en-US" sz="2800" dirty="0"/>
              <a:t>Melbourne dataset has 9K entries (instead of the original 34K )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Doesn’t use all information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Results may be biased if missing data is not MCAR!</a:t>
            </a:r>
          </a:p>
        </p:txBody>
      </p:sp>
      <p:sp>
        <p:nvSpPr>
          <p:cNvPr id="4" name="Rectangle 3"/>
          <p:cNvSpPr/>
          <p:nvPr/>
        </p:nvSpPr>
        <p:spPr>
          <a:xfrm>
            <a:off x="3248025" y="4032003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29D2E3B9-3E69-DC34-780F-665D5A1B65F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3405808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1"/>
          <p:cNvSpPr txBox="1">
            <a:spLocks/>
          </p:cNvSpPr>
          <p:nvPr/>
        </p:nvSpPr>
        <p:spPr>
          <a:xfrm>
            <a:off x="117233" y="671613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Variable Elimination</a:t>
            </a:r>
          </a:p>
        </p:txBody>
      </p:sp>
      <p:sp>
        <p:nvSpPr>
          <p:cNvPr id="16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9312275" y="9231554"/>
            <a:ext cx="3032125" cy="520700"/>
          </a:xfrm>
        </p:spPr>
        <p:txBody>
          <a:bodyPr/>
          <a:lstStyle/>
          <a:p>
            <a:fld id="{90086784-1008-A341-915B-19008760A7B2}" type="slidenum">
              <a:rPr lang="en-US" smtClean="0"/>
              <a:t>35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6931684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30224" y="4632167"/>
            <a:ext cx="1846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48025" y="2631619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6952" y="2144894"/>
            <a:ext cx="12173736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Drop variables (columns) with many data missing  </a:t>
            </a:r>
          </a:p>
          <a:p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If too many data is missing for a variable we can remove it from the dataset</a:t>
            </a:r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No strict rule when this should happen, proper data analysis is needed </a:t>
            </a:r>
          </a:p>
          <a:p>
            <a:pPr marL="457200" indent="-457200">
              <a:buFont typeface="Wingdings" charset="2"/>
              <a:buChar char="Ø"/>
            </a:pPr>
            <a:endParaRPr lang="en-US" sz="1600" b="1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Advantages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Simplicity, easy to implement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Effect is easily understandable</a:t>
            </a:r>
          </a:p>
          <a:p>
            <a:pPr marL="1107201" lvl="1" indent="-457200">
              <a:buFont typeface="Wingdings" charset="2"/>
              <a:buChar char="Ø"/>
            </a:pPr>
            <a:endParaRPr lang="en-US" sz="16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Disadvantages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If done blindly, it may affect the results of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3248025" y="4032003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74147"/>
          <a:stretch/>
        </p:blipFill>
        <p:spPr>
          <a:xfrm>
            <a:off x="759862" y="7649606"/>
            <a:ext cx="8001000" cy="14873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25804" r="59514"/>
          <a:stretch/>
        </p:blipFill>
        <p:spPr>
          <a:xfrm>
            <a:off x="9722568" y="4965824"/>
            <a:ext cx="3239236" cy="4268546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EE95198E-9E57-8397-57BD-6898D755AD6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41469961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94FB1-5D7C-3F3B-9F6D-9542730F6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1">
            <a:extLst>
              <a:ext uri="{FF2B5EF4-FFF2-40B4-BE49-F238E27FC236}">
                <a16:creationId xmlns:a16="http://schemas.microsoft.com/office/drawing/2014/main" id="{97CE5CC7-AD75-CE2A-BEFF-2C77E9B3B505}"/>
              </a:ext>
            </a:extLst>
          </p:cNvPr>
          <p:cNvSpPr txBox="1">
            <a:spLocks/>
          </p:cNvSpPr>
          <p:nvPr/>
        </p:nvSpPr>
        <p:spPr>
          <a:xfrm>
            <a:off x="117233" y="671613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Variable Elimination</a:t>
            </a:r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1754FBB0-37E5-C38F-9564-9B94E486E8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312275" y="9231554"/>
            <a:ext cx="3032125" cy="520700"/>
          </a:xfrm>
        </p:spPr>
        <p:txBody>
          <a:bodyPr/>
          <a:lstStyle/>
          <a:p>
            <a:fld id="{90086784-1008-A341-915B-19008760A7B2}" type="slidenum">
              <a:rPr lang="en-US" smtClean="0"/>
              <a:t>36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7C60E8-0CDE-A637-EFF6-AC40856BC90C}"/>
              </a:ext>
            </a:extLst>
          </p:cNvPr>
          <p:cNvSpPr/>
          <p:nvPr/>
        </p:nvSpPr>
        <p:spPr>
          <a:xfrm>
            <a:off x="0" y="6931684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B1E161-5B1A-C163-6C78-646EB253F96D}"/>
              </a:ext>
            </a:extLst>
          </p:cNvPr>
          <p:cNvSpPr/>
          <p:nvPr/>
        </p:nvSpPr>
        <p:spPr>
          <a:xfrm>
            <a:off x="5430224" y="4632167"/>
            <a:ext cx="1846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04A77C-C310-5FC9-AF7F-EE6C94109FBD}"/>
              </a:ext>
            </a:extLst>
          </p:cNvPr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3E65A5-9157-A110-A521-1AFEDD822E70}"/>
              </a:ext>
            </a:extLst>
          </p:cNvPr>
          <p:cNvSpPr/>
          <p:nvPr/>
        </p:nvSpPr>
        <p:spPr>
          <a:xfrm>
            <a:off x="3248025" y="2631619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C4FEE-C53B-E1BE-32EB-79768E85ACFA}"/>
              </a:ext>
            </a:extLst>
          </p:cNvPr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A5F6C2-F495-C0D2-D66C-C36AC667BE27}"/>
              </a:ext>
            </a:extLst>
          </p:cNvPr>
          <p:cNvSpPr txBox="1"/>
          <p:nvPr/>
        </p:nvSpPr>
        <p:spPr>
          <a:xfrm>
            <a:off x="409182" y="2144894"/>
            <a:ext cx="121737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Drop variables (columns) for other reasons</a:t>
            </a:r>
          </a:p>
          <a:p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If it is a predictor (independent) variable and it is highly correlated with another variable,</a:t>
            </a:r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If the variable is nearly constant i.e. almost all of the values are the same (~99%)</a:t>
            </a:r>
          </a:p>
          <a:p>
            <a:endParaRPr lang="en-US" sz="16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E8415-5B51-2EE9-38A3-CB0284AC48D5}"/>
              </a:ext>
            </a:extLst>
          </p:cNvPr>
          <p:cNvSpPr/>
          <p:nvPr/>
        </p:nvSpPr>
        <p:spPr>
          <a:xfrm>
            <a:off x="3248025" y="4032003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871E3EF0-4D32-3EB2-F3E6-122B63419C7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1899736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1"/>
          <p:cNvSpPr txBox="1">
            <a:spLocks/>
          </p:cNvSpPr>
          <p:nvPr/>
        </p:nvSpPr>
        <p:spPr>
          <a:xfrm>
            <a:off x="117233" y="671612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Imputation Strategies</a:t>
            </a:r>
          </a:p>
        </p:txBody>
      </p:sp>
      <p:sp>
        <p:nvSpPr>
          <p:cNvPr id="16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9312275" y="9231554"/>
            <a:ext cx="3032125" cy="520700"/>
          </a:xfrm>
        </p:spPr>
        <p:txBody>
          <a:bodyPr/>
          <a:lstStyle/>
          <a:p>
            <a:fld id="{90086784-1008-A341-915B-19008760A7B2}" type="slidenum">
              <a:rPr lang="en-US" smtClean="0"/>
              <a:t>37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6931684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30224" y="4632167"/>
            <a:ext cx="1846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48025" y="2631619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6952" y="2658312"/>
            <a:ext cx="1047141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Imputation: Insert a value into data in a “fabricated manner”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Handle missing values by substituting them with an approximation </a:t>
            </a:r>
            <a:br>
              <a:rPr lang="en-US" sz="2800" dirty="0"/>
            </a:br>
            <a:r>
              <a:rPr lang="en-US" sz="2800" dirty="0"/>
              <a:t>inferred from the value of the products to which it contributes.</a:t>
            </a:r>
          </a:p>
          <a:p>
            <a:endParaRPr lang="en-US" sz="2800" b="1" dirty="0"/>
          </a:p>
          <a:p>
            <a:pPr marL="457200" indent="-457200">
              <a:buFont typeface="Wingdings" charset="2"/>
              <a:buChar char="Ø"/>
            </a:pPr>
            <a:r>
              <a:rPr lang="en-US" sz="2800" b="1" dirty="0"/>
              <a:t>Single Imputation Strategies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Mean/Median/Mode imputation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Dummy variable control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Hot/Cold deck imputation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a</a:t>
            </a:r>
            <a:r>
              <a:rPr lang="en-GB" sz="2800" dirty="0" err="1"/>
              <a:t>nd</a:t>
            </a:r>
            <a:r>
              <a:rPr lang="en-GB" sz="2800" dirty="0"/>
              <a:t> many more (see papers)</a:t>
            </a:r>
            <a:endParaRPr lang="en-US" sz="2800" dirty="0"/>
          </a:p>
          <a:p>
            <a:pPr marL="457200" indent="-457200">
              <a:buFont typeface="Wingdings" charset="2"/>
              <a:buChar char="Ø"/>
            </a:pPr>
            <a:endParaRPr lang="en-US" sz="2800" b="1" dirty="0"/>
          </a:p>
          <a:p>
            <a:pPr marL="457200" indent="-457200">
              <a:buFont typeface="Wingdings" charset="2"/>
              <a:buChar char="Ø"/>
            </a:pPr>
            <a:r>
              <a:rPr lang="en-US" sz="2800" b="1" dirty="0"/>
              <a:t>Model-Based Imputation Strategies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Regression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Multiple imputation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a</a:t>
            </a:r>
            <a:r>
              <a:rPr lang="en-GB" sz="2800" dirty="0" err="1"/>
              <a:t>nd</a:t>
            </a:r>
            <a:r>
              <a:rPr lang="en-GB" sz="2800" dirty="0"/>
              <a:t> many more (see papers)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046" y="4229005"/>
            <a:ext cx="4998601" cy="362233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457324" y="8565517"/>
            <a:ext cx="34134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</a:t>
            </a:r>
            <a:r>
              <a:rPr lang="en-US" sz="1600" dirty="0" err="1">
                <a:hlinkClick r:id="rId4"/>
              </a:rPr>
              <a:t>en.wikibooks.org</a:t>
            </a:r>
            <a:r>
              <a:rPr lang="en-US" sz="1600" dirty="0">
                <a:hlinkClick r:id="rId4"/>
              </a:rPr>
              <a:t>/wiki/</a:t>
            </a:r>
            <a:r>
              <a:rPr lang="en-US" sz="1600" dirty="0" err="1">
                <a:hlinkClick r:id="rId4"/>
              </a:rPr>
              <a:t>Travel_Time_Reliability_Reference_Manual</a:t>
            </a:r>
            <a:r>
              <a:rPr lang="en-US" sz="1600" dirty="0">
                <a:hlinkClick r:id="rId4"/>
              </a:rPr>
              <a:t>/</a:t>
            </a:r>
            <a:r>
              <a:rPr lang="en-US" sz="1600" dirty="0" err="1">
                <a:hlinkClick r:id="rId4"/>
              </a:rPr>
              <a:t>Imputing_Missing_Speed_Data</a:t>
            </a:r>
            <a:endParaRPr lang="en-US" sz="160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B75D7C15-2A72-896A-E277-BBBE06B4BC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9991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1"/>
          <p:cNvSpPr txBox="1">
            <a:spLocks/>
          </p:cNvSpPr>
          <p:nvPr/>
        </p:nvSpPr>
        <p:spPr>
          <a:xfrm>
            <a:off x="117233" y="671612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Mean/Median/Mode Imputation</a:t>
            </a:r>
          </a:p>
        </p:txBody>
      </p:sp>
      <p:sp>
        <p:nvSpPr>
          <p:cNvPr id="16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9312275" y="9231554"/>
            <a:ext cx="3032125" cy="520700"/>
          </a:xfrm>
        </p:spPr>
        <p:txBody>
          <a:bodyPr/>
          <a:lstStyle/>
          <a:p>
            <a:fld id="{90086784-1008-A341-915B-19008760A7B2}" type="slidenum">
              <a:rPr lang="en-US" smtClean="0"/>
              <a:t>38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6931684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30224" y="4632167"/>
            <a:ext cx="1846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48025" y="2631619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6951" y="2658312"/>
            <a:ext cx="10782159" cy="6555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/>
              <a:t>Calculate mean/median/mode of the non-missing values in a column</a:t>
            </a:r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Replace the missing values within each column separately and independently from the others</a:t>
            </a:r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Run analysis as if all complete cases</a:t>
            </a:r>
          </a:p>
          <a:p>
            <a:endParaRPr lang="en-US" sz="2800" b="1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Advantages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Easy and fast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Works well with small numerical datasets</a:t>
            </a:r>
          </a:p>
          <a:p>
            <a:pPr marL="457200" indent="-457200">
              <a:buFont typeface="Wingdings" charset="2"/>
              <a:buChar char="Ø"/>
            </a:pPr>
            <a:endParaRPr lang="en-US" sz="2800" b="1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Disadvantages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Introduces too much bias and artificially lowers variability of data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Ignores relationship between variables </a:t>
            </a:r>
            <a:r>
              <a:rPr lang="en-US" sz="2800" dirty="0">
                <a:sym typeface="Wingdings"/>
              </a:rPr>
              <a:t> weakens </a:t>
            </a:r>
            <a:r>
              <a:rPr lang="en-US" sz="2800" dirty="0"/>
              <a:t>correlations between variables (works only on the column level)</a:t>
            </a: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CA26B755-1007-6B04-EC05-1472B7C2688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3580089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1"/>
          <p:cNvSpPr txBox="1">
            <a:spLocks/>
          </p:cNvSpPr>
          <p:nvPr/>
        </p:nvSpPr>
        <p:spPr>
          <a:xfrm>
            <a:off x="117233" y="671612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Mean/Median/Mode Imputation</a:t>
            </a:r>
          </a:p>
        </p:txBody>
      </p:sp>
      <p:sp>
        <p:nvSpPr>
          <p:cNvPr id="16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9312275" y="9231554"/>
            <a:ext cx="3032125" cy="520700"/>
          </a:xfrm>
        </p:spPr>
        <p:txBody>
          <a:bodyPr/>
          <a:lstStyle/>
          <a:p>
            <a:fld id="{90086784-1008-A341-915B-19008760A7B2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6729019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30224" y="4632167"/>
            <a:ext cx="1846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48025" y="2631619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04990"/>
            <a:ext cx="12993688" cy="30702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36951" y="2658312"/>
            <a:ext cx="1078215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b="1" dirty="0"/>
              <a:t>Example</a:t>
            </a:r>
            <a:r>
              <a:rPr lang="en-US" sz="2800" dirty="0"/>
              <a:t>: Mean imputation </a:t>
            </a:r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endParaRPr lang="en-US" sz="2800" b="1" dirty="0"/>
          </a:p>
          <a:p>
            <a:pPr marL="457200" indent="-457200">
              <a:buFont typeface="Wingdings" charset="2"/>
              <a:buChar char="Ø"/>
            </a:pPr>
            <a:endParaRPr lang="en-US" sz="2800" b="1" dirty="0"/>
          </a:p>
          <a:p>
            <a:pPr marL="457200" indent="-457200">
              <a:buFont typeface="Wingdings" charset="2"/>
              <a:buChar char="Ø"/>
            </a:pPr>
            <a:endParaRPr lang="en-US" sz="2800" b="1" dirty="0"/>
          </a:p>
          <a:p>
            <a:pPr marL="457200" indent="-457200">
              <a:buFont typeface="Wingdings" charset="2"/>
              <a:buChar char="Ø"/>
            </a:pPr>
            <a:endParaRPr lang="en-US" sz="2800" b="1" dirty="0"/>
          </a:p>
          <a:p>
            <a:pPr marL="457200" indent="-457200">
              <a:buFont typeface="Wingdings" charset="2"/>
              <a:buChar char="Ø"/>
            </a:pPr>
            <a:endParaRPr lang="en-US" sz="2800" b="1" dirty="0"/>
          </a:p>
          <a:p>
            <a:endParaRPr lang="en-US" sz="2800" b="1" dirty="0"/>
          </a:p>
          <a:p>
            <a:pPr marL="457200" indent="-457200">
              <a:buFont typeface="Wingdings" charset="2"/>
              <a:buChar char="Ø"/>
            </a:pPr>
            <a:endParaRPr lang="en-US" sz="2800" b="1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Pandas command: Numeric (top) &amp; Categorical (bottom)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553704" y="4632168"/>
            <a:ext cx="877267" cy="758802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430971" y="5381324"/>
            <a:ext cx="877267" cy="758802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191116" y="5381324"/>
            <a:ext cx="877267" cy="758802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4191116" y="4052711"/>
            <a:ext cx="877267" cy="758802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9203498" y="4632167"/>
            <a:ext cx="877267" cy="758802"/>
          </a:xfrm>
          <a:prstGeom prst="roundRect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11783996" y="4052711"/>
            <a:ext cx="877267" cy="758802"/>
          </a:xfrm>
          <a:prstGeom prst="roundRect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0080765" y="5381324"/>
            <a:ext cx="877267" cy="758802"/>
          </a:xfrm>
          <a:prstGeom prst="roundRect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1783996" y="5354302"/>
            <a:ext cx="877267" cy="758802"/>
          </a:xfrm>
          <a:prstGeom prst="roundRect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33" y="7267696"/>
            <a:ext cx="12704196" cy="2029001"/>
          </a:xfrm>
          <a:prstGeom prst="rect">
            <a:avLst/>
          </a:prstGeom>
        </p:spPr>
      </p:pic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71C5FCFF-E73B-F537-1A97-59C87ABDE3C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1521415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17538" y="1766571"/>
            <a:ext cx="9074150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  <a:r>
              <a:rPr lang="en-US" b="1" dirty="0"/>
              <a:t>Predict Neonatal Infection</a:t>
            </a:r>
          </a:p>
          <a:p>
            <a:endParaRPr lang="en-US" dirty="0"/>
          </a:p>
          <a:p>
            <a:pPr marL="0" lvl="1"/>
            <a:r>
              <a:rPr lang="en-US" b="1" dirty="0"/>
              <a:t>Problem: </a:t>
            </a:r>
            <a:r>
              <a:rPr lang="en-US" dirty="0"/>
              <a:t>Children born prematurely are at high risk of </a:t>
            </a:r>
            <a:br>
              <a:rPr lang="en-US" dirty="0"/>
            </a:br>
            <a:r>
              <a:rPr lang="en-US" dirty="0"/>
              <a:t>developing Infections, many of which are not detected until </a:t>
            </a:r>
            <a:br>
              <a:rPr lang="en-US" dirty="0"/>
            </a:br>
            <a:r>
              <a:rPr lang="en-US" dirty="0"/>
              <a:t>after the baby is sick</a:t>
            </a:r>
          </a:p>
          <a:p>
            <a:pPr marL="457200" lvl="1" indent="-457200">
              <a:buFont typeface="Wingdings" charset="2"/>
              <a:buChar char="Ø"/>
            </a:pPr>
            <a:endParaRPr lang="en-US" dirty="0"/>
          </a:p>
          <a:p>
            <a:pPr marL="0" lvl="1"/>
            <a:r>
              <a:rPr lang="en-US" b="1" dirty="0"/>
              <a:t>Goal: </a:t>
            </a:r>
            <a:r>
              <a:rPr lang="en-US" dirty="0"/>
              <a:t>Detect subtle patterns in the data that predicts infection before it occurs</a:t>
            </a:r>
          </a:p>
          <a:p>
            <a:pPr marL="0" lvl="1"/>
            <a:endParaRPr lang="en-US" b="1" dirty="0"/>
          </a:p>
          <a:p>
            <a:pPr marL="0" lvl="1"/>
            <a:r>
              <a:rPr lang="en-US" b="1" dirty="0"/>
              <a:t>Data: </a:t>
            </a:r>
            <a:r>
              <a:rPr lang="en-US" dirty="0"/>
              <a:t>16 vital signs (e.g., heart rate, respiration rate, blood pressure) </a:t>
            </a:r>
          </a:p>
          <a:p>
            <a:pPr marL="0" lvl="1"/>
            <a:endParaRPr lang="en-US" dirty="0"/>
          </a:p>
          <a:p>
            <a:pPr marL="0" lvl="1"/>
            <a:r>
              <a:rPr lang="en-US" b="1" dirty="0"/>
              <a:t>Task: </a:t>
            </a:r>
            <a:r>
              <a:rPr lang="en-US" dirty="0"/>
              <a:t>Develop a predictive model using existing data and use the data from new children to predict the infection</a:t>
            </a:r>
            <a:endParaRPr lang="en-US" b="1" dirty="0"/>
          </a:p>
          <a:p>
            <a:pPr marL="0" lvl="1"/>
            <a:endParaRPr lang="en-US" b="1" dirty="0"/>
          </a:p>
          <a:p>
            <a:pPr marL="0" lvl="1"/>
            <a:r>
              <a:rPr lang="en-US" b="1" dirty="0"/>
              <a:t>Impact:</a:t>
            </a:r>
            <a:r>
              <a:rPr lang="en-US" dirty="0"/>
              <a:t> Predict the start of infection 24 hours before traditional symptoms of infection appear</a:t>
            </a:r>
          </a:p>
          <a:p>
            <a:pPr marL="0" lvl="1"/>
            <a:endParaRPr lang="en-US" sz="1800" dirty="0"/>
          </a:p>
          <a:p>
            <a:pPr marL="0" lvl="1"/>
            <a:r>
              <a:rPr lang="en-US" sz="1800" dirty="0">
                <a:hlinkClick r:id="rId3"/>
              </a:rPr>
              <a:t>Predicting neonatal infections by evaluation of the gastric aspirate: a study in two hundred and seven patients</a:t>
            </a:r>
            <a:endParaRPr lang="en-US" sz="1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Title 11"/>
          <p:cNvSpPr txBox="1">
            <a:spLocks/>
          </p:cNvSpPr>
          <p:nvPr/>
        </p:nvSpPr>
        <p:spPr>
          <a:xfrm>
            <a:off x="117233" y="360596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Unlocking Value From Data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88" y="1766571"/>
            <a:ext cx="3302000" cy="2387600"/>
          </a:xfrm>
          <a:prstGeom prst="rect">
            <a:avLst/>
          </a:prstGeom>
        </p:spPr>
      </p:pic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D1005952-3E5D-C1ED-043F-6DB322D77AD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3651454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1"/>
          <p:cNvSpPr txBox="1">
            <a:spLocks/>
          </p:cNvSpPr>
          <p:nvPr/>
        </p:nvSpPr>
        <p:spPr>
          <a:xfrm>
            <a:off x="117233" y="671612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Dummy Variable Adjustment</a:t>
            </a:r>
          </a:p>
        </p:txBody>
      </p:sp>
      <p:sp>
        <p:nvSpPr>
          <p:cNvPr id="16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9312275" y="9231554"/>
            <a:ext cx="3032125" cy="520700"/>
          </a:xfrm>
        </p:spPr>
        <p:txBody>
          <a:bodyPr/>
          <a:lstStyle/>
          <a:p>
            <a:fld id="{90086784-1008-A341-915B-19008760A7B2}" type="slidenum">
              <a:rPr lang="en-US" smtClean="0"/>
              <a:t>40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6931684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30224" y="4632167"/>
            <a:ext cx="1846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48025" y="2631619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6951" y="2482666"/>
            <a:ext cx="1200744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/>
              <a:t>Create an </a:t>
            </a:r>
            <a:r>
              <a:rPr lang="en-US" sz="2800" b="1" dirty="0"/>
              <a:t>indicator variable </a:t>
            </a:r>
            <a:r>
              <a:rPr lang="en-US" sz="2800" dirty="0"/>
              <a:t>for missing values (per variable or in total)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1=value is missing; 0=value is observed for the record</a:t>
            </a:r>
          </a:p>
          <a:p>
            <a:pPr marL="1107201" lvl="1" indent="-457200">
              <a:buFont typeface="Wingdings" charset="2"/>
              <a:buChar char="Ø"/>
            </a:pPr>
            <a:endParaRPr lang="en-US" sz="20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Impute missing values to a constant (e.g. mean, median)</a:t>
            </a:r>
          </a:p>
          <a:p>
            <a:pPr marL="457200" indent="-457200">
              <a:buFont typeface="Wingdings" charset="2"/>
              <a:buChar char="Ø"/>
            </a:pPr>
            <a:endParaRPr lang="en-US" sz="20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Advantage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Uses all available information about a missing record</a:t>
            </a:r>
          </a:p>
          <a:p>
            <a:pPr marL="457200" indent="-457200">
              <a:buFont typeface="Wingdings" charset="2"/>
              <a:buChar char="Ø"/>
            </a:pPr>
            <a:endParaRPr lang="en-US" sz="20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Disadvantage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Can result in biased estimates</a:t>
            </a:r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</p:txBody>
      </p:sp>
      <p:sp>
        <p:nvSpPr>
          <p:cNvPr id="4" name="Rounded Rectangle 3"/>
          <p:cNvSpPr/>
          <p:nvPr/>
        </p:nvSpPr>
        <p:spPr>
          <a:xfrm>
            <a:off x="12024313" y="7151578"/>
            <a:ext cx="877267" cy="1873899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09BFBA53-DBC8-1D49-AF35-66E3F8297FF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81406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A0124-84C2-3E1F-5F9A-105A4C274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1">
            <a:extLst>
              <a:ext uri="{FF2B5EF4-FFF2-40B4-BE49-F238E27FC236}">
                <a16:creationId xmlns:a16="http://schemas.microsoft.com/office/drawing/2014/main" id="{49C9DE49-8F72-9759-0E88-CFC2DD44C163}"/>
              </a:ext>
            </a:extLst>
          </p:cNvPr>
          <p:cNvSpPr txBox="1">
            <a:spLocks/>
          </p:cNvSpPr>
          <p:nvPr/>
        </p:nvSpPr>
        <p:spPr>
          <a:xfrm>
            <a:off x="117233" y="671612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Dummy Variable Adjustment</a:t>
            </a:r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E68B78E9-C90A-49C4-CFDE-C042ED5946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312275" y="9231554"/>
            <a:ext cx="3032125" cy="520700"/>
          </a:xfrm>
        </p:spPr>
        <p:txBody>
          <a:bodyPr/>
          <a:lstStyle/>
          <a:p>
            <a:fld id="{90086784-1008-A341-915B-19008760A7B2}" type="slidenum">
              <a:rPr lang="en-US" smtClean="0"/>
              <a:t>41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6673E3-BCCE-A057-8BE3-8F83435CAE0C}"/>
              </a:ext>
            </a:extLst>
          </p:cNvPr>
          <p:cNvSpPr/>
          <p:nvPr/>
        </p:nvSpPr>
        <p:spPr>
          <a:xfrm>
            <a:off x="0" y="6931684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ED26C3-5E13-13A5-4376-4E7723046912}"/>
              </a:ext>
            </a:extLst>
          </p:cNvPr>
          <p:cNvSpPr/>
          <p:nvPr/>
        </p:nvSpPr>
        <p:spPr>
          <a:xfrm>
            <a:off x="5430224" y="4632167"/>
            <a:ext cx="1846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7A446E-5D6C-134E-EFA8-13EC4D16B866}"/>
              </a:ext>
            </a:extLst>
          </p:cNvPr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DDACB6-7864-0ED6-8BEA-FAE9757697AE}"/>
              </a:ext>
            </a:extLst>
          </p:cNvPr>
          <p:cNvSpPr/>
          <p:nvPr/>
        </p:nvSpPr>
        <p:spPr>
          <a:xfrm>
            <a:off x="3248025" y="2631619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533A96-2A97-F041-7E1B-0ADEC1473BE9}"/>
              </a:ext>
            </a:extLst>
          </p:cNvPr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539AD3-FF01-75CF-F3FD-14D48D45B156}"/>
              </a:ext>
            </a:extLst>
          </p:cNvPr>
          <p:cNvSpPr txBox="1"/>
          <p:nvPr/>
        </p:nvSpPr>
        <p:spPr>
          <a:xfrm>
            <a:off x="336951" y="2482666"/>
            <a:ext cx="12007449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GB" dirty="0"/>
              <a:t>Some properties have missing </a:t>
            </a:r>
            <a:r>
              <a:rPr lang="en-GB" dirty="0" err="1"/>
              <a:t>BuildingArea</a:t>
            </a:r>
            <a:r>
              <a:rPr lang="en-GB" dirty="0"/>
              <a:t> values. If we just delete these rows, we lose valuable data. If we put in zero, it would be wrong (no building has zero area).</a:t>
            </a:r>
            <a:endParaRPr lang="en-US" sz="2000" dirty="0"/>
          </a:p>
          <a:p>
            <a:pPr marL="457200" indent="-457200">
              <a:buFont typeface="Wingdings" charset="2"/>
              <a:buChar char="Ø"/>
            </a:pPr>
            <a:r>
              <a:rPr lang="en-GB" dirty="0"/>
              <a:t>Use the </a:t>
            </a:r>
            <a:r>
              <a:rPr lang="en-GB" b="1" dirty="0"/>
              <a:t>median</a:t>
            </a:r>
            <a:r>
              <a:rPr lang="en-GB" dirty="0"/>
              <a:t> </a:t>
            </a:r>
            <a:r>
              <a:rPr lang="en-GB" dirty="0" err="1"/>
              <a:t>BuildingArea</a:t>
            </a:r>
            <a:r>
              <a:rPr lang="en-GB" dirty="0"/>
              <a:t> to fill missing values.</a:t>
            </a:r>
          </a:p>
          <a:p>
            <a:pPr marL="457200" indent="-457200">
              <a:buFont typeface="Wingdings" charset="2"/>
              <a:buChar char="Ø"/>
            </a:pPr>
            <a:r>
              <a:rPr lang="en-GB" b="1" dirty="0"/>
              <a:t>Why the median?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GB" dirty="0"/>
              <a:t>The median is robust to outliers (unlike the mean)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GB" dirty="0"/>
              <a:t>If we have a few mansions with huge areas, they won't skew our imputation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GB" dirty="0"/>
              <a:t>It represents the "typical" building size in our dataset</a:t>
            </a:r>
          </a:p>
          <a:p>
            <a:pPr marL="457200" indent="-457200">
              <a:buFont typeface="Wingdings" charset="2"/>
              <a:buChar char="Ø"/>
            </a:pPr>
            <a:r>
              <a:rPr lang="en-GB" b="1" dirty="0"/>
              <a:t>Create Dummy Variables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GB" b="1" dirty="0"/>
              <a:t>For Property Type (Type):</a:t>
            </a:r>
            <a:br>
              <a:rPr lang="en-GB" sz="2800" dirty="0"/>
            </a:br>
            <a:r>
              <a:rPr lang="en-GB" dirty="0"/>
              <a:t>We have 3 categories: h (house), u (unit), t (townhouse)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GB" b="1" dirty="0"/>
              <a:t>We create 2 dummy variables:</a:t>
            </a:r>
            <a:br>
              <a:rPr lang="en-GB" b="1" dirty="0"/>
            </a:br>
            <a:r>
              <a:rPr lang="en-GB" dirty="0" err="1"/>
              <a:t>Type_u</a:t>
            </a:r>
            <a:r>
              <a:rPr lang="en-GB" dirty="0"/>
              <a:t> = 1 if unit, 0 otherwise</a:t>
            </a:r>
            <a:br>
              <a:rPr lang="en-GB" dirty="0"/>
            </a:br>
            <a:r>
              <a:rPr lang="en-GB" dirty="0" err="1"/>
              <a:t>Type_t</a:t>
            </a:r>
            <a:r>
              <a:rPr lang="en-GB" dirty="0"/>
              <a:t> = 1 if townhouse, 0 otherwise</a:t>
            </a:r>
            <a:br>
              <a:rPr lang="en-GB" dirty="0"/>
            </a:br>
            <a:r>
              <a:rPr lang="en-GB" b="1" dirty="0"/>
              <a:t>(</a:t>
            </a:r>
            <a:r>
              <a:rPr lang="en-GB" b="1" dirty="0" err="1"/>
              <a:t>Type_h</a:t>
            </a:r>
            <a:r>
              <a:rPr lang="en-GB" b="1" dirty="0"/>
              <a:t>) </a:t>
            </a:r>
            <a:r>
              <a:rPr lang="en-GB" dirty="0"/>
              <a:t>Houses become our </a:t>
            </a:r>
            <a:r>
              <a:rPr lang="en-GB" b="1" dirty="0"/>
              <a:t>reference category</a:t>
            </a:r>
            <a:br>
              <a:rPr lang="en-GB" b="1" dirty="0"/>
            </a:br>
            <a:endParaRPr lang="en-GB" b="1" dirty="0"/>
          </a:p>
          <a:p>
            <a:r>
              <a:rPr lang="en-GB" b="1" dirty="0"/>
              <a:t>Price = </a:t>
            </a:r>
            <a:r>
              <a:rPr lang="el-GR" b="1" dirty="0"/>
              <a:t>β₀ + β₁×</a:t>
            </a:r>
            <a:r>
              <a:rPr lang="en-GB" b="1" dirty="0" err="1"/>
              <a:t>BuildingArea</a:t>
            </a:r>
            <a:r>
              <a:rPr lang="en-GB" b="1" dirty="0"/>
              <a:t> + </a:t>
            </a:r>
            <a:r>
              <a:rPr lang="el-GR" b="1" dirty="0"/>
              <a:t>β₂×</a:t>
            </a:r>
            <a:r>
              <a:rPr lang="en-GB" b="1" dirty="0" err="1"/>
              <a:t>Type_u</a:t>
            </a:r>
            <a:r>
              <a:rPr lang="en-GB" b="1" dirty="0"/>
              <a:t> + </a:t>
            </a:r>
            <a:r>
              <a:rPr lang="el-GR" b="1" dirty="0"/>
              <a:t>β₃×</a:t>
            </a:r>
            <a:r>
              <a:rPr lang="en-GB" b="1" dirty="0" err="1"/>
              <a:t>Type_t</a:t>
            </a:r>
            <a:endParaRPr lang="en-GB" dirty="0"/>
          </a:p>
          <a:p>
            <a:pPr marL="1107201" lvl="1" indent="-457200">
              <a:buFont typeface="Wingdings" charset="2"/>
              <a:buChar char="Ø"/>
            </a:pPr>
            <a:endParaRPr lang="en-US" sz="28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8456E3E-715D-A285-A300-684123369AB7}"/>
              </a:ext>
            </a:extLst>
          </p:cNvPr>
          <p:cNvSpPr/>
          <p:nvPr/>
        </p:nvSpPr>
        <p:spPr>
          <a:xfrm>
            <a:off x="12024313" y="7151578"/>
            <a:ext cx="877267" cy="1873899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EBC8D81D-D484-441E-7E67-F2BAAF1B591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25715720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1"/>
          <p:cNvSpPr txBox="1">
            <a:spLocks/>
          </p:cNvSpPr>
          <p:nvPr/>
        </p:nvSpPr>
        <p:spPr>
          <a:xfrm>
            <a:off x="117233" y="671613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lvl="1" indent="-457200"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Arial"/>
                <a:cs typeface="Arial"/>
              </a:rPr>
              <a:t>Hot/Cold Deck Imputation</a:t>
            </a:r>
          </a:p>
        </p:txBody>
      </p:sp>
      <p:sp>
        <p:nvSpPr>
          <p:cNvPr id="16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9312275" y="9231554"/>
            <a:ext cx="3032125" cy="520700"/>
          </a:xfrm>
        </p:spPr>
        <p:txBody>
          <a:bodyPr/>
          <a:lstStyle/>
          <a:p>
            <a:fld id="{90086784-1008-A341-915B-19008760A7B2}" type="slidenum">
              <a:rPr lang="en-US" smtClean="0"/>
              <a:t>42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6951" y="2482666"/>
            <a:ext cx="11781934" cy="6678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b="1" dirty="0"/>
              <a:t>Replace missing data with actual values from the most similar record or best known value</a:t>
            </a:r>
            <a:br>
              <a:rPr lang="en-US" sz="2800" b="1" dirty="0"/>
            </a:br>
            <a:endParaRPr lang="en-US" sz="1800" b="1" dirty="0"/>
          </a:p>
          <a:p>
            <a:pPr marL="457200" indent="-457200">
              <a:buFont typeface="Wingdings" charset="2"/>
              <a:buChar char="Ø"/>
            </a:pPr>
            <a:r>
              <a:rPr lang="en-US" sz="2800" b="1" dirty="0"/>
              <a:t>Hot Deck Imputation</a:t>
            </a:r>
            <a:endParaRPr lang="en-US" sz="2800" dirty="0"/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Find all the sample </a:t>
            </a:r>
            <a:r>
              <a:rPr lang="en-US" sz="2800" b="1" dirty="0"/>
              <a:t>records</a:t>
            </a:r>
            <a:r>
              <a:rPr lang="en-US" sz="2800" dirty="0"/>
              <a:t> which are </a:t>
            </a:r>
            <a:r>
              <a:rPr lang="en-US" sz="2800" b="1" dirty="0"/>
              <a:t>similar to other variables</a:t>
            </a:r>
            <a:r>
              <a:rPr lang="en-US" sz="2800" dirty="0"/>
              <a:t>, then </a:t>
            </a:r>
            <a:r>
              <a:rPr lang="en-US" sz="2800" b="1" dirty="0"/>
              <a:t>randomly choose one </a:t>
            </a:r>
            <a:r>
              <a:rPr lang="en-US" sz="2800" dirty="0"/>
              <a:t>of their values to fill in the missing data</a:t>
            </a:r>
          </a:p>
          <a:p>
            <a:pPr marL="1107201" lvl="1" indent="-457200">
              <a:buFont typeface="Wingdings" charset="2"/>
              <a:buChar char="Ø"/>
            </a:pPr>
            <a:endParaRPr lang="en-US" sz="1800" dirty="0"/>
          </a:p>
          <a:p>
            <a:pPr marL="457200" indent="-457200">
              <a:buFont typeface="Wingdings" charset="2"/>
              <a:buChar char="Ø"/>
            </a:pPr>
            <a:r>
              <a:rPr lang="en-US" sz="2800" b="1" dirty="0"/>
              <a:t>Cold Deck Imputation</a:t>
            </a:r>
            <a:endParaRPr lang="en-US" sz="2800" dirty="0"/>
          </a:p>
          <a:p>
            <a:pPr marL="1107201" lvl="1" indent="-457200">
              <a:buFont typeface="Wingdings" charset="2"/>
              <a:buChar char="Ø"/>
            </a:pPr>
            <a:r>
              <a:rPr lang="en-US" sz="2800" b="1" dirty="0"/>
              <a:t>Systematically</a:t>
            </a:r>
            <a:r>
              <a:rPr lang="en-US" sz="2800" dirty="0"/>
              <a:t> choose the value from a record with </a:t>
            </a:r>
            <a:r>
              <a:rPr lang="en-US" sz="2800" b="1" dirty="0"/>
              <a:t>similar values to other variables </a:t>
            </a:r>
            <a:r>
              <a:rPr lang="en-US" sz="2800" dirty="0"/>
              <a:t>(e.g. the third item of each collection)</a:t>
            </a:r>
          </a:p>
          <a:p>
            <a:pPr marL="1107201" lvl="1" indent="-457200">
              <a:buFont typeface="Wingdings" charset="2"/>
              <a:buChar char="Ø"/>
            </a:pPr>
            <a:endParaRPr lang="en-US" sz="12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Advantage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Constrained by pre-existing values</a:t>
            </a:r>
          </a:p>
          <a:p>
            <a:pPr marL="1107201" lvl="1" indent="-457200">
              <a:buFont typeface="Wingdings" charset="2"/>
              <a:buChar char="Ø"/>
            </a:pPr>
            <a:endParaRPr lang="en-US" sz="16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Disadvantage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Missing data process indicates variables to use for similarity extraction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Must define appropriate best known values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48025" y="4032003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098561" y="4632167"/>
            <a:ext cx="1846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10F2A433-BB9E-1BBA-53AA-B2B9706D54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2460166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1"/>
          <p:cNvSpPr txBox="1">
            <a:spLocks/>
          </p:cNvSpPr>
          <p:nvPr/>
        </p:nvSpPr>
        <p:spPr>
          <a:xfrm>
            <a:off x="117233" y="671613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lvl="1" indent="-457200"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Arial"/>
                <a:cs typeface="Arial"/>
              </a:rPr>
              <a:t>Hot/Cold Deck Imputation</a:t>
            </a:r>
          </a:p>
        </p:txBody>
      </p:sp>
      <p:sp>
        <p:nvSpPr>
          <p:cNvPr id="16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9312275" y="9231554"/>
            <a:ext cx="3032125" cy="520700"/>
          </a:xfrm>
        </p:spPr>
        <p:txBody>
          <a:bodyPr/>
          <a:lstStyle/>
          <a:p>
            <a:fld id="{90086784-1008-A341-915B-19008760A7B2}" type="slidenum">
              <a:rPr lang="en-US" smtClean="0"/>
              <a:t>43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6951" y="2482666"/>
            <a:ext cx="1241692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b="1" dirty="0"/>
              <a:t>Example</a:t>
            </a:r>
            <a:r>
              <a:rPr lang="en-US" sz="2800" dirty="0"/>
              <a:t>: Cold Deck Imputation for property at 2/3 Kingsley St (yellow shaded)</a:t>
            </a:r>
          </a:p>
          <a:p>
            <a:pPr marL="457200" indent="-457200">
              <a:buFont typeface="Wingdings" charset="2"/>
              <a:buChar char="Ø"/>
            </a:pPr>
            <a:endParaRPr lang="en-US" sz="1600" b="1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Three other properties belong to the </a:t>
            </a:r>
            <a:r>
              <a:rPr lang="en-US" sz="2800" b="1" dirty="0"/>
              <a:t>same suburb </a:t>
            </a:r>
            <a:r>
              <a:rPr lang="en-US" sz="2800" dirty="0"/>
              <a:t>(orange shaded)</a:t>
            </a:r>
          </a:p>
          <a:p>
            <a:pPr marL="457200" indent="-457200">
              <a:buFont typeface="Wingdings" charset="2"/>
              <a:buChar char="Ø"/>
            </a:pPr>
            <a:endParaRPr lang="en-US" sz="16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Exploit the spatial relationship of properties in this dataset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Impute ‘</a:t>
            </a:r>
            <a:r>
              <a:rPr lang="en-US" sz="2800" dirty="0" err="1"/>
              <a:t>CouncilArea</a:t>
            </a:r>
            <a:r>
              <a:rPr lang="en-US" sz="2800" dirty="0"/>
              <a:t>’, ‘</a:t>
            </a:r>
            <a:r>
              <a:rPr lang="en-US" sz="2800" dirty="0" err="1"/>
              <a:t>Regionname</a:t>
            </a:r>
            <a:r>
              <a:rPr lang="en-US" sz="2800" dirty="0"/>
              <a:t>’ and ‘</a:t>
            </a:r>
            <a:r>
              <a:rPr lang="en-US" sz="2800" dirty="0" err="1"/>
              <a:t>PropertyCount</a:t>
            </a:r>
            <a:r>
              <a:rPr lang="en-US" sz="2800" dirty="0"/>
              <a:t>’ </a:t>
            </a:r>
            <a:br>
              <a:rPr lang="en-US" sz="2800" dirty="0"/>
            </a:br>
            <a:r>
              <a:rPr lang="en-US" sz="2800" dirty="0"/>
              <a:t>using information from those properties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48025" y="4032003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098561" y="4632167"/>
            <a:ext cx="1846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21195"/>
            <a:ext cx="12993688" cy="3610359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1" y="6849530"/>
            <a:ext cx="12902488" cy="433007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-61154" y="5902219"/>
            <a:ext cx="12963643" cy="947311"/>
          </a:xfrm>
          <a:prstGeom prst="round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6091F54A-F33D-2B32-6850-E0710A1483A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597249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1"/>
          <p:cNvSpPr txBox="1">
            <a:spLocks/>
          </p:cNvSpPr>
          <p:nvPr/>
        </p:nvSpPr>
        <p:spPr>
          <a:xfrm>
            <a:off x="117233" y="671613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lvl="1" indent="-457200"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Arial"/>
                <a:cs typeface="Arial"/>
              </a:rPr>
              <a:t>Regression Imputation</a:t>
            </a:r>
          </a:p>
        </p:txBody>
      </p:sp>
      <p:sp>
        <p:nvSpPr>
          <p:cNvPr id="16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9312275" y="9231554"/>
            <a:ext cx="3032125" cy="520700"/>
          </a:xfrm>
        </p:spPr>
        <p:txBody>
          <a:bodyPr/>
          <a:lstStyle/>
          <a:p>
            <a:fld id="{90086784-1008-A341-915B-19008760A7B2}" type="slidenum">
              <a:rPr lang="en-US" smtClean="0"/>
              <a:t>44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6951" y="2482666"/>
            <a:ext cx="11781934" cy="581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b="1" dirty="0"/>
              <a:t>The imputed value is predicted from a regression equation based on other dataset variables </a:t>
            </a:r>
            <a:r>
              <a:rPr lang="en-US" sz="2800" dirty="0"/>
              <a:t>(regression will be covered next week)</a:t>
            </a:r>
          </a:p>
          <a:p>
            <a:pPr lvl="1"/>
            <a:endParaRPr lang="en-US" sz="32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Advantages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Uses information from observed data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Preserves relationships among variables in the imputation model</a:t>
            </a:r>
          </a:p>
          <a:p>
            <a:pPr marL="1107201" lvl="1" indent="-457200">
              <a:buFont typeface="Wingdings" charset="2"/>
              <a:buChar char="Ø"/>
            </a:pPr>
            <a:endParaRPr lang="en-US" sz="32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Disadvantage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Limited variability around predicted values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Overestimates model fit and correlation estimate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Requires sufficient relationships among variables</a:t>
            </a:r>
            <a:br>
              <a:rPr lang="en-US" sz="2800" dirty="0"/>
            </a:br>
            <a:r>
              <a:rPr lang="en-US" sz="2800" dirty="0"/>
              <a:t>to generate valid predicted values</a:t>
            </a:r>
          </a:p>
          <a:p>
            <a:pPr marL="1107201" lvl="1" indent="-457200">
              <a:buFont typeface="Wingdings" charset="2"/>
              <a:buChar char="Ø"/>
            </a:pP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852" y="5309900"/>
            <a:ext cx="4050836" cy="3664205"/>
          </a:xfrm>
          <a:prstGeom prst="rect">
            <a:avLst/>
          </a:prstGeom>
        </p:spPr>
      </p:pic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E1789E61-BE78-8A4D-3350-6FB9C0BF953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4114296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45</a:t>
            </a:fld>
            <a:endParaRPr lang="en-US" dirty="0"/>
          </a:p>
        </p:txBody>
      </p:sp>
      <p:sp>
        <p:nvSpPr>
          <p:cNvPr id="79" name="Title 11"/>
          <p:cNvSpPr txBox="1">
            <a:spLocks/>
          </p:cNvSpPr>
          <p:nvPr/>
        </p:nvSpPr>
        <p:spPr>
          <a:xfrm>
            <a:off x="117233" y="671612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Outliers: What are they?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88860" y="1238956"/>
            <a:ext cx="1846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370" y="5766397"/>
            <a:ext cx="5270101" cy="32480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6951" y="2482666"/>
            <a:ext cx="1079567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/>
              <a:t>Data (records) </a:t>
            </a:r>
            <a:r>
              <a:rPr lang="en-US" sz="2800" b="1" dirty="0"/>
              <a:t>significantly different</a:t>
            </a:r>
            <a:r>
              <a:rPr lang="en-US" sz="2800" dirty="0"/>
              <a:t> from the </a:t>
            </a:r>
            <a:r>
              <a:rPr lang="en-US" sz="2800" b="1" dirty="0"/>
              <a:t>majority of data within the dataset </a:t>
            </a:r>
            <a:r>
              <a:rPr lang="en-US" sz="2800" dirty="0"/>
              <a:t>(or population)</a:t>
            </a:r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They are </a:t>
            </a:r>
            <a:r>
              <a:rPr lang="en-US" sz="2800" b="1" dirty="0"/>
              <a:t>rare</a:t>
            </a:r>
            <a:r>
              <a:rPr lang="en-US" sz="2800" dirty="0"/>
              <a:t>, or </a:t>
            </a:r>
            <a:r>
              <a:rPr lang="en-US" sz="2800" b="1" dirty="0"/>
              <a:t>distinct</a:t>
            </a:r>
            <a:r>
              <a:rPr lang="en-US" sz="2800" dirty="0"/>
              <a:t>, or </a:t>
            </a:r>
            <a:r>
              <a:rPr lang="en-US" sz="2800" b="1" dirty="0"/>
              <a:t>do not fit </a:t>
            </a:r>
            <a:r>
              <a:rPr lang="en-US" sz="2800" dirty="0"/>
              <a:t>in some way with the dataset</a:t>
            </a:r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Examples: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A student’s average mark is over 95% </a:t>
            </a:r>
            <a:br>
              <a:rPr lang="en-US" sz="2800" dirty="0"/>
            </a:br>
            <a:r>
              <a:rPr lang="en-US" sz="2800" dirty="0"/>
              <a:t>while the rest of the class is around 70%</a:t>
            </a:r>
            <a:br>
              <a:rPr lang="en-US" sz="2800" dirty="0"/>
            </a:br>
            <a:endParaRPr lang="en-US" sz="2800" dirty="0"/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Within the bank transactions of a </a:t>
            </a:r>
            <a:br>
              <a:rPr lang="en-US" sz="2800" dirty="0"/>
            </a:br>
            <a:r>
              <a:rPr lang="en-US" sz="2800" dirty="0"/>
              <a:t>customer there is an entry 10 times </a:t>
            </a:r>
            <a:br>
              <a:rPr lang="en-US" sz="2800" dirty="0"/>
            </a:br>
            <a:r>
              <a:rPr lang="en-US" sz="2800" dirty="0"/>
              <a:t>larger than most of their transactions</a:t>
            </a:r>
          </a:p>
          <a:p>
            <a:pPr marL="1107201" lvl="1" indent="-457200">
              <a:buFont typeface="Wingdings" charset="2"/>
              <a:buChar char="Ø"/>
            </a:pPr>
            <a:endParaRPr lang="en-US" sz="2800" dirty="0"/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The house price of  3 houses in </a:t>
            </a:r>
            <a:br>
              <a:rPr lang="en-US" sz="2800" dirty="0"/>
            </a:br>
            <a:r>
              <a:rPr lang="en-US" sz="2800" dirty="0"/>
              <a:t>York is over £5m while the </a:t>
            </a:r>
            <a:br>
              <a:rPr lang="en-US" sz="2800" dirty="0"/>
            </a:br>
            <a:r>
              <a:rPr lang="en-US" sz="2800" dirty="0"/>
              <a:t>average price is  around £500K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E3D226E1-A946-9038-0235-B82C99090E6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30992655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46</a:t>
            </a:fld>
            <a:endParaRPr lang="en-US" dirty="0"/>
          </a:p>
        </p:txBody>
      </p:sp>
      <p:sp>
        <p:nvSpPr>
          <p:cNvPr id="79" name="Title 11"/>
          <p:cNvSpPr txBox="1">
            <a:spLocks/>
          </p:cNvSpPr>
          <p:nvPr/>
        </p:nvSpPr>
        <p:spPr>
          <a:xfrm>
            <a:off x="117233" y="671612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Outliers: What are they?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88860" y="1238956"/>
            <a:ext cx="1846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081613" y="2722421"/>
          <a:ext cx="1126278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8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837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Without Outlier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With Outlier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Values</a:t>
                      </a: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cs-CZ" sz="2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[4, 3, 6, 1, 8, 4, 7, 3, 6, 6, 7]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cs-CZ" sz="2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[4, 3, 6, 1, 8, </a:t>
                      </a:r>
                      <a:r>
                        <a:rPr lang="cs-CZ" sz="2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  <a:r>
                        <a:rPr lang="cs-CZ" sz="2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7, 3, 6, 6, 7]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Mean</a:t>
                      </a: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55/11 = 5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77/11 = </a:t>
                      </a:r>
                      <a:r>
                        <a:rPr lang="en-US" b="1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Median</a:t>
                      </a: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Mode</a:t>
                      </a: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Std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s-IS" dirty="0"/>
                        <a:t>2.045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b="1" dirty="0"/>
                        <a:t>6.34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177" y="6031154"/>
            <a:ext cx="4673600" cy="3200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671" y="6031154"/>
            <a:ext cx="4673600" cy="320040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9312275" y="6485375"/>
            <a:ext cx="766530" cy="297246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29F706C7-B625-0AA8-D71E-B4A37E9C6A3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18334754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47</a:t>
            </a:fld>
            <a:endParaRPr lang="en-US" dirty="0"/>
          </a:p>
        </p:txBody>
      </p:sp>
      <p:sp>
        <p:nvSpPr>
          <p:cNvPr id="79" name="Title 11"/>
          <p:cNvSpPr txBox="1">
            <a:spLocks/>
          </p:cNvSpPr>
          <p:nvPr/>
        </p:nvSpPr>
        <p:spPr>
          <a:xfrm>
            <a:off x="117233" y="702389"/>
            <a:ext cx="12876455" cy="993044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5600" dirty="0">
                <a:latin typeface="Arial"/>
                <a:cs typeface="Arial"/>
              </a:rPr>
              <a:t>Outliers: Where do they come from?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88860" y="1238956"/>
            <a:ext cx="1846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6950" y="2482666"/>
            <a:ext cx="1222777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b="1" dirty="0"/>
              <a:t>Data entry errors: </a:t>
            </a:r>
            <a:r>
              <a:rPr lang="en-US" sz="2800" dirty="0"/>
              <a:t>Human errors caused during data collection or recording</a:t>
            </a:r>
            <a:br>
              <a:rPr lang="en-US" sz="2800" dirty="0"/>
            </a:br>
            <a:r>
              <a:rPr lang="en-US" sz="2800" dirty="0"/>
              <a:t>e.g. While trying to pay your utility bills online you do not add the decimal place and pay £5000 for your water bill instead of £50,00</a:t>
            </a:r>
          </a:p>
          <a:p>
            <a:endParaRPr lang="en-US" sz="2000" dirty="0"/>
          </a:p>
          <a:p>
            <a:pPr marL="457200" indent="-457200">
              <a:buFont typeface="Wingdings" charset="2"/>
              <a:buChar char="Ø"/>
            </a:pPr>
            <a:r>
              <a:rPr lang="en-US" sz="2800" b="1" dirty="0"/>
              <a:t>Measurement errors: </a:t>
            </a:r>
            <a:r>
              <a:rPr lang="en-US" sz="2800" dirty="0"/>
              <a:t>The measurement instrument is faulty</a:t>
            </a:r>
            <a:br>
              <a:rPr lang="en-US" sz="2800" dirty="0"/>
            </a:br>
            <a:r>
              <a:rPr lang="en-US" sz="2800" dirty="0"/>
              <a:t>e.g. a temperature sensor on Raspberry Pi produces wrong values</a:t>
            </a:r>
            <a:endParaRPr lang="en-US" sz="2800" b="1" dirty="0"/>
          </a:p>
          <a:p>
            <a:endParaRPr lang="en-US" sz="2000" dirty="0"/>
          </a:p>
          <a:p>
            <a:pPr marL="457200" indent="-457200">
              <a:buFont typeface="Wingdings" charset="2"/>
              <a:buChar char="Ø"/>
            </a:pPr>
            <a:r>
              <a:rPr lang="en-US" sz="2800" b="1" dirty="0"/>
              <a:t>Intentional</a:t>
            </a:r>
            <a:r>
              <a:rPr lang="en-US" sz="2800" dirty="0"/>
              <a:t>: Unwillingness to disclose information, hence inputting false information in forms</a:t>
            </a:r>
            <a:br>
              <a:rPr lang="en-US" sz="2800" dirty="0"/>
            </a:br>
            <a:r>
              <a:rPr lang="en-US" sz="2800" dirty="0"/>
              <a:t>e.g. Teens might under report the amount of alcohol they consume</a:t>
            </a:r>
          </a:p>
          <a:p>
            <a:pPr marL="457200" indent="-457200">
              <a:buFont typeface="Wingdings" charset="2"/>
              <a:buChar char="Ø"/>
            </a:pPr>
            <a:endParaRPr lang="en-US" sz="2000" dirty="0"/>
          </a:p>
          <a:p>
            <a:pPr marL="457200" indent="-457200">
              <a:buFont typeface="Wingdings" charset="2"/>
              <a:buChar char="Ø"/>
            </a:pPr>
            <a:r>
              <a:rPr lang="en-US" sz="2800" b="1" dirty="0"/>
              <a:t>Data Processing Error</a:t>
            </a:r>
            <a:r>
              <a:rPr lang="en-US" sz="2800" dirty="0"/>
              <a:t>: Data extraction or manipulation (while doing data science) may lead to outliers in the dataset.</a:t>
            </a:r>
          </a:p>
          <a:p>
            <a:pPr marL="457200" indent="-457200">
              <a:buFont typeface="Wingdings" charset="2"/>
              <a:buChar char="Ø"/>
            </a:pPr>
            <a:endParaRPr lang="en-US" sz="1800" dirty="0"/>
          </a:p>
          <a:p>
            <a:pPr marL="457200" indent="-457200">
              <a:buFont typeface="Wingdings" charset="2"/>
              <a:buChar char="Ø"/>
            </a:pPr>
            <a:r>
              <a:rPr lang="en-US" sz="2800" b="1" dirty="0"/>
              <a:t>Natural Outlier: </a:t>
            </a:r>
            <a:r>
              <a:rPr lang="en-US" sz="2800" dirty="0"/>
              <a:t>A genuine outlier </a:t>
            </a:r>
            <a:br>
              <a:rPr lang="en-US" sz="2800" dirty="0"/>
            </a:br>
            <a:r>
              <a:rPr lang="en-US" sz="2800" dirty="0"/>
              <a:t>e.g. Michael Jordan (basketball)</a:t>
            </a:r>
            <a:r>
              <a:rPr lang="en-US" sz="2800" b="1" dirty="0"/>
              <a:t>, </a:t>
            </a:r>
            <a:r>
              <a:rPr lang="en-US" sz="2800" dirty="0" err="1"/>
              <a:t>Usain</a:t>
            </a:r>
            <a:r>
              <a:rPr lang="en-US" sz="2800" dirty="0"/>
              <a:t> Bolt (record breaking sprints) </a:t>
            </a:r>
          </a:p>
        </p:txBody>
      </p:sp>
      <p:sp>
        <p:nvSpPr>
          <p:cNvPr id="2" name="Rectangle 1"/>
          <p:cNvSpPr/>
          <p:nvPr/>
        </p:nvSpPr>
        <p:spPr>
          <a:xfrm>
            <a:off x="4479443" y="4632167"/>
            <a:ext cx="1846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C9FE95EF-D51F-6519-65C4-09BE492F52A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31349888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48</a:t>
            </a:fld>
            <a:endParaRPr lang="en-US" dirty="0"/>
          </a:p>
        </p:txBody>
      </p:sp>
      <p:sp>
        <p:nvSpPr>
          <p:cNvPr id="79" name="Title 11"/>
          <p:cNvSpPr txBox="1">
            <a:spLocks/>
          </p:cNvSpPr>
          <p:nvPr/>
        </p:nvSpPr>
        <p:spPr>
          <a:xfrm>
            <a:off x="117233" y="702389"/>
            <a:ext cx="12876455" cy="993044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5600" dirty="0">
                <a:latin typeface="Arial"/>
                <a:cs typeface="Arial"/>
              </a:rPr>
              <a:t>Outliers: What is their impact?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88860" y="1238956"/>
            <a:ext cx="1846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6951" y="2482666"/>
            <a:ext cx="10795670" cy="686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/>
              <a:t>Outliers can have </a:t>
            </a:r>
            <a:r>
              <a:rPr lang="en-US" sz="2800" b="1" dirty="0"/>
              <a:t>significant impact </a:t>
            </a:r>
            <a:r>
              <a:rPr lang="en-US" sz="2800" dirty="0"/>
              <a:t>on the results of our data science project (data analysis and statistical modeling)</a:t>
            </a:r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They can </a:t>
            </a:r>
            <a:r>
              <a:rPr lang="en-US" sz="2800" b="1" dirty="0"/>
              <a:t>introduce bias or influence estimates </a:t>
            </a:r>
            <a:r>
              <a:rPr lang="en-US" sz="2800" dirty="0"/>
              <a:t>of significant interest</a:t>
            </a:r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Machine learning algorithms are </a:t>
            </a:r>
            <a:r>
              <a:rPr lang="en-US" sz="2800" b="1" dirty="0"/>
              <a:t>sensitive to provided data </a:t>
            </a:r>
            <a:br>
              <a:rPr lang="en-US" sz="2800" dirty="0"/>
            </a:br>
            <a:r>
              <a:rPr lang="en-US" sz="2800" dirty="0"/>
              <a:t>(the range and distribution of data) 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Outliers can adversely affect the training process 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They can increase significantly training times, produce less accurate models and poorer results</a:t>
            </a:r>
          </a:p>
          <a:p>
            <a:pPr marL="457200" indent="-457200">
              <a:buFont typeface="Wingdings" charset="2"/>
              <a:buChar char="Ø"/>
            </a:pPr>
            <a:endParaRPr lang="en-US" sz="2800" b="1" dirty="0"/>
          </a:p>
          <a:p>
            <a:pPr marL="457200" indent="-457200">
              <a:buFont typeface="Wingdings" charset="2"/>
              <a:buChar char="Ø"/>
            </a:pPr>
            <a:r>
              <a:rPr lang="en-US" sz="2800" b="1" dirty="0"/>
              <a:t>Outliers ARE NOT ALWAYS BAD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dirty="0"/>
              <a:t>Anomalies in heartbeat data can help in predicting heart diseases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dirty="0"/>
              <a:t>Anomalies in traffic patterns can help in predicting accidents</a:t>
            </a:r>
          </a:p>
          <a:p>
            <a:pPr marL="1107201" lvl="1" indent="-457200">
              <a:buFont typeface="Wingdings" charset="2"/>
              <a:buChar char="Ø"/>
            </a:pPr>
            <a:endParaRPr lang="en-US" dirty="0"/>
          </a:p>
          <a:p>
            <a:r>
              <a:rPr lang="en-US" dirty="0"/>
              <a:t>Hence, it is important to </a:t>
            </a:r>
            <a:r>
              <a:rPr lang="en-US" b="1" dirty="0"/>
              <a:t>detect and understand the </a:t>
            </a:r>
            <a:r>
              <a:rPr lang="en-GB" b="1" dirty="0"/>
              <a:t>origin of outliers!</a:t>
            </a:r>
            <a:endParaRPr lang="en-US" b="1" dirty="0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2F31D7A6-6F71-9E75-D856-865D734DE8F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4025017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49</a:t>
            </a:fld>
            <a:endParaRPr lang="en-US" dirty="0"/>
          </a:p>
        </p:txBody>
      </p:sp>
      <p:sp>
        <p:nvSpPr>
          <p:cNvPr id="79" name="Title 11"/>
          <p:cNvSpPr txBox="1">
            <a:spLocks/>
          </p:cNvSpPr>
          <p:nvPr/>
        </p:nvSpPr>
        <p:spPr>
          <a:xfrm>
            <a:off x="117233" y="671612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Outliers: How to detect them?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88860" y="1238956"/>
            <a:ext cx="1846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6951" y="2482666"/>
            <a:ext cx="10795670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b="1" dirty="0"/>
              <a:t>No precise way to identify outliers; they are specific to each dataset!</a:t>
            </a:r>
          </a:p>
          <a:p>
            <a:pPr marL="457200" indent="-457200">
              <a:buFont typeface="Wingdings" charset="2"/>
              <a:buChar char="Ø"/>
            </a:pPr>
            <a:endParaRPr lang="en-US" sz="2800" b="1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Data scientists must interpret the raw data and decide whether an outlier exists or not</a:t>
            </a:r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sz="2800" b="1" dirty="0"/>
              <a:t>Help?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We can use statistical methods to identify records that appear to be unlikely given the data available</a:t>
            </a:r>
          </a:p>
          <a:p>
            <a:pPr marL="1107201" lvl="1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This does not mean that the values identified are outliers and should be removed</a:t>
            </a:r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sz="2800" b="1" dirty="0"/>
              <a:t>These are rare events that deserve/require a closer second look!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CA4434BC-5C37-D519-3E97-FADFC68975D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4028380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33BD3-41F3-E10D-E73D-06C6D19A3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1">
            <a:extLst>
              <a:ext uri="{FF2B5EF4-FFF2-40B4-BE49-F238E27FC236}">
                <a16:creationId xmlns:a16="http://schemas.microsoft.com/office/drawing/2014/main" id="{C0E0013D-9FC0-FF26-E900-AAF455F71724}"/>
              </a:ext>
            </a:extLst>
          </p:cNvPr>
          <p:cNvSpPr txBox="1">
            <a:spLocks/>
          </p:cNvSpPr>
          <p:nvPr/>
        </p:nvSpPr>
        <p:spPr>
          <a:xfrm>
            <a:off x="117233" y="671612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Lifecycle of a Data Science Project</a:t>
            </a:r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40130416-D738-9EA9-C121-BB26AEF4CCE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312275" y="9231554"/>
            <a:ext cx="3032125" cy="520700"/>
          </a:xfrm>
        </p:spPr>
        <p:txBody>
          <a:bodyPr/>
          <a:lstStyle/>
          <a:p>
            <a:fld id="{90086784-1008-A341-915B-19008760A7B2}" type="slidenum">
              <a:rPr lang="en-US" smtClean="0"/>
              <a:t>5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9A39F7-DACC-C7CD-0D60-B9293302741A}"/>
              </a:ext>
            </a:extLst>
          </p:cNvPr>
          <p:cNvSpPr txBox="1"/>
          <p:nvPr/>
        </p:nvSpPr>
        <p:spPr>
          <a:xfrm>
            <a:off x="7140774" y="1788816"/>
            <a:ext cx="55454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buFont typeface="Wingdings" charset="2"/>
              <a:buChar char="Ø"/>
            </a:pPr>
            <a:r>
              <a:rPr lang="en-US" sz="2400" dirty="0">
                <a:solidFill>
                  <a:srgbClr val="FF0000"/>
                </a:solidFill>
              </a:rPr>
              <a:t>Ask an interesting question/find a problem to tackle</a:t>
            </a:r>
          </a:p>
          <a:p>
            <a:pPr marL="271463" indent="-271463">
              <a:buFont typeface="Wingdings" charset="2"/>
              <a:buChar char="Ø"/>
            </a:pPr>
            <a:r>
              <a:rPr lang="en-US" sz="2400" dirty="0">
                <a:solidFill>
                  <a:srgbClr val="FF0000"/>
                </a:solidFill>
              </a:rPr>
              <a:t>What is the business objective/scientific goal?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9C5315-954A-30BB-8746-98DD2F88198B}"/>
              </a:ext>
            </a:extLst>
          </p:cNvPr>
          <p:cNvSpPr txBox="1"/>
          <p:nvPr/>
        </p:nvSpPr>
        <p:spPr>
          <a:xfrm>
            <a:off x="7996844" y="3358476"/>
            <a:ext cx="4996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buFont typeface="Wingdings" charset="2"/>
              <a:buChar char="Ø"/>
            </a:pPr>
            <a:r>
              <a:rPr lang="en-US" sz="2400" dirty="0">
                <a:solidFill>
                  <a:srgbClr val="0070C0"/>
                </a:solidFill>
              </a:rPr>
              <a:t>How to collect data?</a:t>
            </a:r>
          </a:p>
          <a:p>
            <a:pPr marL="271463" indent="-271463">
              <a:buFont typeface="Wingdings" charset="2"/>
              <a:buChar char="Ø"/>
            </a:pPr>
            <a:r>
              <a:rPr lang="en-US" sz="2400" dirty="0">
                <a:solidFill>
                  <a:srgbClr val="0070C0"/>
                </a:solidFill>
              </a:rPr>
              <a:t>Which data is relevant/important for my problem?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32079A-3624-A738-9CF0-5AB91BB6319D}"/>
              </a:ext>
            </a:extLst>
          </p:cNvPr>
          <p:cNvSpPr txBox="1"/>
          <p:nvPr/>
        </p:nvSpPr>
        <p:spPr>
          <a:xfrm>
            <a:off x="8296102" y="6363503"/>
            <a:ext cx="4697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buFont typeface="Wingdings" charset="2"/>
              <a:buChar char="Ø"/>
            </a:pPr>
            <a:r>
              <a:rPr lang="en-US" sz="2400" dirty="0">
                <a:solidFill>
                  <a:srgbClr val="00B050"/>
                </a:solidFill>
              </a:rPr>
              <a:t>Are there any anomalies and patterns?</a:t>
            </a:r>
          </a:p>
          <a:p>
            <a:pPr marL="271463" indent="-271463">
              <a:buFont typeface="Wingdings" charset="2"/>
              <a:buChar char="Ø"/>
            </a:pPr>
            <a:r>
              <a:rPr lang="en-US" sz="2400" dirty="0">
                <a:solidFill>
                  <a:srgbClr val="00B050"/>
                </a:solidFill>
              </a:rPr>
              <a:t>How should I plot the data?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382025-C8F1-69DB-4C59-02D1ADFC12C9}"/>
              </a:ext>
            </a:extLst>
          </p:cNvPr>
          <p:cNvSpPr txBox="1"/>
          <p:nvPr/>
        </p:nvSpPr>
        <p:spPr>
          <a:xfrm>
            <a:off x="7481455" y="7681351"/>
            <a:ext cx="5778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buFont typeface="Wingdings" charset="2"/>
              <a:buChar char="Ø"/>
            </a:pPr>
            <a:r>
              <a:rPr lang="en-US" sz="2400" dirty="0">
                <a:solidFill>
                  <a:srgbClr val="7030A0"/>
                </a:solidFill>
              </a:rPr>
              <a:t>What models should be built to enable decision-making or support?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7E7689-A0BF-233B-50CC-76B934C128D9}"/>
              </a:ext>
            </a:extLst>
          </p:cNvPr>
          <p:cNvSpPr txBox="1"/>
          <p:nvPr/>
        </p:nvSpPr>
        <p:spPr>
          <a:xfrm>
            <a:off x="6910439" y="8669664"/>
            <a:ext cx="6028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buFont typeface="Wingdings" charset="2"/>
              <a:buChar char="Ø"/>
            </a:pPr>
            <a:r>
              <a:rPr lang="en-US" sz="2400" dirty="0"/>
              <a:t>Do the results make sense?</a:t>
            </a:r>
          </a:p>
          <a:p>
            <a:pPr marL="271463" indent="-271463">
              <a:buFont typeface="Wingdings" charset="2"/>
              <a:buChar char="Ø"/>
            </a:pPr>
            <a:r>
              <a:rPr lang="en-US" sz="2400" dirty="0"/>
              <a:t>What can we learn? Do we have a story?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A9A917-29B5-0CF5-4700-A1DB6D81371E}"/>
              </a:ext>
            </a:extLst>
          </p:cNvPr>
          <p:cNvSpPr/>
          <p:nvPr/>
        </p:nvSpPr>
        <p:spPr>
          <a:xfrm>
            <a:off x="54823" y="8703756"/>
            <a:ext cx="28364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Source: towardsdatascience.com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E1E94FE-55FB-7789-85D0-F312722E3EAA}"/>
              </a:ext>
            </a:extLst>
          </p:cNvPr>
          <p:cNvSpPr txBox="1"/>
          <p:nvPr/>
        </p:nvSpPr>
        <p:spPr>
          <a:xfrm>
            <a:off x="8296102" y="4676324"/>
            <a:ext cx="46975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>
              <a:buFont typeface="Wingdings" charset="2"/>
              <a:buChar char="Ø"/>
            </a:pPr>
            <a:r>
              <a:rPr lang="en-US" sz="2400" dirty="0">
                <a:solidFill>
                  <a:srgbClr val="0070C0"/>
                </a:solidFill>
              </a:rPr>
              <a:t>What each data item (e.g., column) represents?</a:t>
            </a:r>
          </a:p>
          <a:p>
            <a:pPr marL="271463" indent="-271463">
              <a:buFont typeface="Wingdings" charset="2"/>
              <a:buChar char="Ø"/>
            </a:pPr>
            <a:r>
              <a:rPr lang="en-US" sz="2400" dirty="0">
                <a:solidFill>
                  <a:srgbClr val="0070C0"/>
                </a:solidFill>
              </a:rPr>
              <a:t>Are there missing values or corrupted records?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17949CD2-5099-04BE-C98D-AAA3875252E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  <p:pic>
        <p:nvPicPr>
          <p:cNvPr id="1026" name="Picture 2" descr="Using CRISP-DM to Grow as Data Scientist | by Florian Heinrichs ...">
            <a:extLst>
              <a:ext uri="{FF2B5EF4-FFF2-40B4-BE49-F238E27FC236}">
                <a16:creationId xmlns:a16="http://schemas.microsoft.com/office/drawing/2014/main" id="{C04CD8E3-A6DC-6BA7-AD2A-257833CE2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36" y="1706984"/>
            <a:ext cx="8038404" cy="803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AEC1E8-3CFF-589D-10D0-847104D15F23}"/>
              </a:ext>
            </a:extLst>
          </p:cNvPr>
          <p:cNvCxnSpPr/>
          <p:nvPr/>
        </p:nvCxnSpPr>
        <p:spPr>
          <a:xfrm flipV="1">
            <a:off x="3241964" y="2527069"/>
            <a:ext cx="3898810" cy="1080655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C58430-9B44-0523-9398-409CA8E43AA3}"/>
              </a:ext>
            </a:extLst>
          </p:cNvPr>
          <p:cNvCxnSpPr>
            <a:cxnSpLocks/>
          </p:cNvCxnSpPr>
          <p:nvPr/>
        </p:nvCxnSpPr>
        <p:spPr>
          <a:xfrm>
            <a:off x="6555460" y="3958640"/>
            <a:ext cx="1903980" cy="60016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8AAF21-499F-A0ED-18F4-C1FCC47CDC8D}"/>
              </a:ext>
            </a:extLst>
          </p:cNvPr>
          <p:cNvCxnSpPr/>
          <p:nvPr/>
        </p:nvCxnSpPr>
        <p:spPr>
          <a:xfrm flipH="1" flipV="1">
            <a:off x="7315200" y="5461154"/>
            <a:ext cx="980902" cy="15025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CD84C4-A22F-2232-D995-13E4B841170C}"/>
              </a:ext>
            </a:extLst>
          </p:cNvPr>
          <p:cNvCxnSpPr/>
          <p:nvPr/>
        </p:nvCxnSpPr>
        <p:spPr>
          <a:xfrm>
            <a:off x="6910439" y="6963667"/>
            <a:ext cx="720645" cy="113318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703AA7-EFA5-A52B-6ABE-ABE08AB5352E}"/>
              </a:ext>
            </a:extLst>
          </p:cNvPr>
          <p:cNvCxnSpPr/>
          <p:nvPr/>
        </p:nvCxnSpPr>
        <p:spPr>
          <a:xfrm flipH="1" flipV="1">
            <a:off x="4688378" y="8096849"/>
            <a:ext cx="1867082" cy="899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F9CD91-C818-63D2-A364-249DAAAB6114}"/>
              </a:ext>
            </a:extLst>
          </p:cNvPr>
          <p:cNvSpPr txBox="1"/>
          <p:nvPr/>
        </p:nvSpPr>
        <p:spPr>
          <a:xfrm>
            <a:off x="266007" y="1899011"/>
            <a:ext cx="26685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CRISP-DM</a:t>
            </a:r>
          </a:p>
        </p:txBody>
      </p:sp>
    </p:spTree>
    <p:extLst>
      <p:ext uri="{BB962C8B-B14F-4D97-AF65-F5344CB8AC3E}">
        <p14:creationId xmlns:p14="http://schemas.microsoft.com/office/powerpoint/2010/main" val="8042249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9312275" y="9194384"/>
            <a:ext cx="3032125" cy="520700"/>
          </a:xfrm>
        </p:spPr>
        <p:txBody>
          <a:bodyPr/>
          <a:lstStyle/>
          <a:p>
            <a:fld id="{90086784-1008-A341-915B-19008760A7B2}" type="slidenum">
              <a:rPr lang="en-US" smtClean="0"/>
              <a:t>50</a:t>
            </a:fld>
            <a:endParaRPr lang="en-US" dirty="0"/>
          </a:p>
        </p:txBody>
      </p:sp>
      <p:sp>
        <p:nvSpPr>
          <p:cNvPr id="79" name="Title 11"/>
          <p:cNvSpPr txBox="1">
            <a:spLocks/>
          </p:cNvSpPr>
          <p:nvPr/>
        </p:nvSpPr>
        <p:spPr>
          <a:xfrm>
            <a:off x="117233" y="671612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Outlier Detection Using IQR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88860" y="1238956"/>
            <a:ext cx="1846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6951" y="2185419"/>
            <a:ext cx="107956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b="1" dirty="0"/>
              <a:t>IQR</a:t>
            </a:r>
            <a:endParaRPr lang="en-US" sz="2800" dirty="0"/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Measures the variability of data considering the range covered by the MIDDLE 50% of the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9351" y="3959169"/>
            <a:ext cx="10795670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/>
              <a:t>A </a:t>
            </a:r>
            <a:r>
              <a:rPr lang="en-US" sz="2800" b="1" dirty="0"/>
              <a:t>record (x) is a suspected outlier if</a:t>
            </a:r>
            <a:r>
              <a:rPr lang="en-US" sz="2800" dirty="0"/>
              <a:t>:</a:t>
            </a:r>
            <a:br>
              <a:rPr lang="en-US" sz="2800" dirty="0"/>
            </a:br>
            <a:endParaRPr lang="en-US" sz="1050" dirty="0"/>
          </a:p>
          <a:p>
            <a:pPr marL="1107201" lvl="1" indent="-457200">
              <a:buFont typeface="Wingdings" charset="2"/>
              <a:buChar char="Ø"/>
            </a:pPr>
            <a:r>
              <a:rPr lang="en-US" sz="2800" b="1" dirty="0"/>
              <a:t>x &gt; </a:t>
            </a:r>
            <a:r>
              <a:rPr lang="en-US" sz="2800" b="1" dirty="0" err="1"/>
              <a:t>upperFence</a:t>
            </a:r>
            <a:r>
              <a:rPr lang="en-US" sz="2800" b="1" dirty="0"/>
              <a:t>, </a:t>
            </a:r>
            <a:r>
              <a:rPr lang="en-US" sz="2800" dirty="0"/>
              <a:t>where </a:t>
            </a:r>
            <a:r>
              <a:rPr lang="en-US" sz="2800" dirty="0" err="1"/>
              <a:t>upperFence</a:t>
            </a:r>
            <a:r>
              <a:rPr lang="en-US" sz="2800" dirty="0"/>
              <a:t> = Q3 + k* (IQR)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b="1" dirty="0"/>
              <a:t>x &lt; </a:t>
            </a:r>
            <a:r>
              <a:rPr lang="en-US" sz="2800" b="1" dirty="0" err="1"/>
              <a:t>lowerFence</a:t>
            </a:r>
            <a:r>
              <a:rPr lang="en-US" sz="2800" b="1" dirty="0"/>
              <a:t>, </a:t>
            </a:r>
            <a:r>
              <a:rPr lang="en-US" sz="2800" dirty="0"/>
              <a:t>where  </a:t>
            </a:r>
            <a:r>
              <a:rPr lang="en-US" sz="2800" dirty="0" err="1"/>
              <a:t>lowerFence</a:t>
            </a:r>
            <a:r>
              <a:rPr lang="en-US" sz="2800" dirty="0"/>
              <a:t> = Q1 - k *(IQR)</a:t>
            </a:r>
          </a:p>
          <a:p>
            <a:pPr lvl="1"/>
            <a:endParaRPr lang="en-US" sz="1000" b="1" dirty="0"/>
          </a:p>
          <a:p>
            <a:pPr lvl="1"/>
            <a:r>
              <a:rPr lang="en-US" sz="2800" dirty="0"/>
              <a:t>          with IQR = Q3 </a:t>
            </a:r>
            <a:r>
              <a:rPr lang="mr-IN" sz="2800" dirty="0"/>
              <a:t>–</a:t>
            </a:r>
            <a:r>
              <a:rPr lang="en-US" sz="2800" dirty="0"/>
              <a:t> Q1, k ≥ 0 (typically, k=1.5)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746308" y="7190348"/>
            <a:ext cx="1187547" cy="5168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25%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937315" y="7190348"/>
            <a:ext cx="1187547" cy="5168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25%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124862" y="7190348"/>
            <a:ext cx="1187547" cy="5168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25%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12409" y="7190348"/>
            <a:ext cx="1187547" cy="51681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25%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937315" y="7005280"/>
            <a:ext cx="2375094" cy="0"/>
          </a:xfrm>
          <a:prstGeom prst="straightConnector1">
            <a:avLst/>
          </a:prstGeom>
          <a:ln w="38100" cmpd="sng">
            <a:solidFill>
              <a:schemeClr val="bg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78925" y="6697905"/>
            <a:ext cx="690013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IQR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7337569" y="7768940"/>
            <a:ext cx="0" cy="509270"/>
          </a:xfrm>
          <a:prstGeom prst="straightConnector1">
            <a:avLst/>
          </a:prstGeom>
          <a:ln w="38100" cmpd="sng">
            <a:solidFill>
              <a:schemeClr val="bg2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6112196" y="7768940"/>
            <a:ext cx="0" cy="479034"/>
          </a:xfrm>
          <a:prstGeom prst="straightConnector1">
            <a:avLst/>
          </a:prstGeom>
          <a:ln w="38100" cmpd="sng">
            <a:solidFill>
              <a:schemeClr val="bg2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960882" y="7768940"/>
            <a:ext cx="0" cy="479034"/>
          </a:xfrm>
          <a:prstGeom prst="straightConnector1">
            <a:avLst/>
          </a:prstGeom>
          <a:ln w="38100" cmpd="sng">
            <a:solidFill>
              <a:schemeClr val="bg2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42280" y="8196479"/>
            <a:ext cx="1415345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b="1" dirty="0"/>
              <a:t>Q1</a:t>
            </a:r>
          </a:p>
          <a:p>
            <a:pPr algn="ctr"/>
            <a:r>
              <a:rPr lang="en-US" dirty="0"/>
              <a:t>(Lower quartile)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81995" y="8203849"/>
            <a:ext cx="1415345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b="1" dirty="0"/>
              <a:t>Q2</a:t>
            </a:r>
          </a:p>
          <a:p>
            <a:pPr algn="ctr"/>
            <a:r>
              <a:rPr lang="en-US" dirty="0"/>
              <a:t>(Median)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42464" y="8203849"/>
            <a:ext cx="1415345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b="1" dirty="0"/>
              <a:t>Q3</a:t>
            </a:r>
          </a:p>
          <a:p>
            <a:pPr algn="ctr"/>
            <a:r>
              <a:rPr lang="en-US" dirty="0"/>
              <a:t>(Upper quartile)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8499956" y="7842983"/>
            <a:ext cx="3146063" cy="0"/>
          </a:xfrm>
          <a:prstGeom prst="straightConnector1">
            <a:avLst/>
          </a:prstGeom>
          <a:ln w="38100" cmpd="sng">
            <a:solidFill>
              <a:schemeClr val="bg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597053" y="7535608"/>
            <a:ext cx="690013" cy="89255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k*</a:t>
            </a:r>
            <a:br>
              <a:rPr lang="en-US" b="1" dirty="0"/>
            </a:br>
            <a:r>
              <a:rPr lang="en-US" b="1" dirty="0"/>
              <a:t>IQR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600245" y="7826225"/>
            <a:ext cx="3146063" cy="0"/>
          </a:xfrm>
          <a:prstGeom prst="straightConnector1">
            <a:avLst/>
          </a:prstGeom>
          <a:ln w="38100" cmpd="sng">
            <a:solidFill>
              <a:schemeClr val="bg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697342" y="7518850"/>
            <a:ext cx="690013" cy="89255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k*</a:t>
            </a:r>
            <a:br>
              <a:rPr lang="en-US" b="1" dirty="0"/>
            </a:br>
            <a:r>
              <a:rPr lang="en-US" b="1" dirty="0"/>
              <a:t>IQR</a:t>
            </a:r>
          </a:p>
        </p:txBody>
      </p:sp>
      <p:sp>
        <p:nvSpPr>
          <p:cNvPr id="55" name="Multiply 54"/>
          <p:cNvSpPr/>
          <p:nvPr/>
        </p:nvSpPr>
        <p:spPr>
          <a:xfrm>
            <a:off x="12024312" y="7190348"/>
            <a:ext cx="320088" cy="516818"/>
          </a:xfrm>
          <a:prstGeom prst="mathMultiply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1646019" y="6207852"/>
            <a:ext cx="0" cy="2203550"/>
          </a:xfrm>
          <a:prstGeom prst="straightConnector1">
            <a:avLst/>
          </a:prstGeom>
          <a:ln w="12700" cmpd="sng">
            <a:solidFill>
              <a:schemeClr val="accent4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600245" y="6184353"/>
            <a:ext cx="0" cy="2243807"/>
          </a:xfrm>
          <a:prstGeom prst="straightConnector1">
            <a:avLst/>
          </a:prstGeom>
          <a:ln w="12700" cmpd="sng">
            <a:solidFill>
              <a:schemeClr val="accent4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-29767" y="8535402"/>
            <a:ext cx="20563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Lower fence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767833" y="8497771"/>
            <a:ext cx="2041638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Upper fence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528056" y="5529084"/>
            <a:ext cx="1281415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Outlier</a:t>
            </a:r>
          </a:p>
        </p:txBody>
      </p:sp>
      <p:cxnSp>
        <p:nvCxnSpPr>
          <p:cNvPr id="68" name="Straight Arrow Connector 67"/>
          <p:cNvCxnSpPr>
            <a:stCxn id="67" idx="2"/>
          </p:cNvCxnSpPr>
          <p:nvPr/>
        </p:nvCxnSpPr>
        <p:spPr>
          <a:xfrm>
            <a:off x="12168764" y="6021527"/>
            <a:ext cx="0" cy="983753"/>
          </a:xfrm>
          <a:prstGeom prst="straightConnector1">
            <a:avLst/>
          </a:prstGeom>
          <a:ln w="12700" cmpd="sng">
            <a:solidFill>
              <a:srgbClr val="0000FF"/>
            </a:solidFill>
            <a:prstDash val="solid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Multiply 70"/>
          <p:cNvSpPr/>
          <p:nvPr/>
        </p:nvSpPr>
        <p:spPr>
          <a:xfrm>
            <a:off x="80861" y="7190348"/>
            <a:ext cx="320088" cy="516818"/>
          </a:xfrm>
          <a:prstGeom prst="mathMultiply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-121523" y="5529084"/>
            <a:ext cx="12814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Outlier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225313" y="6021527"/>
            <a:ext cx="0" cy="983753"/>
          </a:xfrm>
          <a:prstGeom prst="straightConnector1">
            <a:avLst/>
          </a:prstGeom>
          <a:ln w="12700" cmpd="sng">
            <a:solidFill>
              <a:srgbClr val="0000FF"/>
            </a:solidFill>
            <a:prstDash val="solid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1159892" y="4539761"/>
            <a:ext cx="8864871" cy="1644591"/>
          </a:xfrm>
          <a:prstGeom prst="roundRect">
            <a:avLst/>
          </a:prstGeom>
          <a:noFill/>
          <a:ln w="38100" cmpd="sng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31B9A4DD-D5F9-0324-C64B-1A93875E75F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3727264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604" y="3122710"/>
            <a:ext cx="7925372" cy="5592014"/>
          </a:xfrm>
          <a:prstGeom prst="rect">
            <a:avLst/>
          </a:prstGeom>
        </p:spPr>
      </p:pic>
      <p:sp>
        <p:nvSpPr>
          <p:cNvPr id="79" name="Title 11"/>
          <p:cNvSpPr txBox="1">
            <a:spLocks/>
          </p:cNvSpPr>
          <p:nvPr/>
        </p:nvSpPr>
        <p:spPr>
          <a:xfrm>
            <a:off x="117233" y="671612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Outlier Detection Using IQR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88860" y="1238956"/>
            <a:ext cx="1846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6950" y="2185419"/>
            <a:ext cx="12335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/>
              <a:t>The couple decides to investigate the properties in the Western Victoria region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742847" y="6377286"/>
            <a:ext cx="1026796" cy="459381"/>
          </a:xfrm>
          <a:prstGeom prst="straightConnector1">
            <a:avLst/>
          </a:prstGeom>
          <a:ln w="57150" cmpd="sng">
            <a:solidFill>
              <a:srgbClr val="00627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99887" y="5823708"/>
            <a:ext cx="12834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Q3</a:t>
            </a:r>
          </a:p>
          <a:p>
            <a:r>
              <a:rPr lang="is-IS" sz="2800" dirty="0"/>
              <a:t>457000</a:t>
            </a:r>
            <a:endParaRPr lang="en-US" sz="2800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1756361" y="7232268"/>
            <a:ext cx="1026796" cy="225914"/>
          </a:xfrm>
          <a:prstGeom prst="straightConnector1">
            <a:avLst/>
          </a:prstGeom>
          <a:ln w="57150" cmpd="sng">
            <a:solidFill>
              <a:srgbClr val="00627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99887" y="7183061"/>
            <a:ext cx="12834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Q1</a:t>
            </a:r>
          </a:p>
          <a:p>
            <a:r>
              <a:rPr lang="is-IS" sz="2800" dirty="0"/>
              <a:t>370000</a:t>
            </a:r>
            <a:endParaRPr lang="en-US" sz="2800" dirty="0"/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9501638" y="7795963"/>
            <a:ext cx="1050030" cy="469776"/>
          </a:xfrm>
          <a:prstGeom prst="straightConnector1">
            <a:avLst/>
          </a:prstGeom>
          <a:ln w="57150" cmpd="sng">
            <a:solidFill>
              <a:srgbClr val="00627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930190" y="8318663"/>
            <a:ext cx="30634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Lower fence</a:t>
            </a:r>
            <a:br>
              <a:rPr lang="en-US" sz="2800" dirty="0"/>
            </a:br>
            <a:r>
              <a:rPr lang="en-US" sz="2800" dirty="0"/>
              <a:t>Q1 </a:t>
            </a:r>
            <a:r>
              <a:rPr lang="mr-IN" sz="2800" dirty="0"/>
              <a:t>–</a:t>
            </a:r>
            <a:r>
              <a:rPr lang="en-US" sz="2800" dirty="0"/>
              <a:t> 1.5*IQR</a:t>
            </a:r>
          </a:p>
          <a:p>
            <a:r>
              <a:rPr lang="is-IS" sz="2800" dirty="0"/>
              <a:t>239500</a:t>
            </a:r>
            <a:endParaRPr lang="en-US" sz="2800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9405175" y="5769664"/>
            <a:ext cx="1051923" cy="523220"/>
          </a:xfrm>
          <a:prstGeom prst="straightConnector1">
            <a:avLst/>
          </a:prstGeom>
          <a:ln w="57150" cmpd="sng">
            <a:solidFill>
              <a:srgbClr val="00627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0082590" y="4344136"/>
            <a:ext cx="30634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Upper fence</a:t>
            </a:r>
            <a:br>
              <a:rPr lang="en-US" sz="2800" dirty="0"/>
            </a:br>
            <a:r>
              <a:rPr lang="en-US" sz="2800" dirty="0"/>
              <a:t>Q1 </a:t>
            </a:r>
            <a:r>
              <a:rPr lang="en-GB" sz="2800" dirty="0"/>
              <a:t>+</a:t>
            </a:r>
            <a:r>
              <a:rPr lang="en-US" sz="2800" dirty="0"/>
              <a:t> 1.5*IQR</a:t>
            </a:r>
          </a:p>
          <a:p>
            <a:r>
              <a:rPr lang="fi-FI" sz="2800" dirty="0"/>
              <a:t>587500</a:t>
            </a:r>
            <a:endParaRPr lang="en-US" sz="2800" dirty="0"/>
          </a:p>
        </p:txBody>
      </p:sp>
      <p:sp>
        <p:nvSpPr>
          <p:cNvPr id="53" name="Rounded Rectangle 52"/>
          <p:cNvSpPr/>
          <p:nvPr/>
        </p:nvSpPr>
        <p:spPr>
          <a:xfrm>
            <a:off x="8378656" y="4775024"/>
            <a:ext cx="454601" cy="351292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8954848" y="3638287"/>
            <a:ext cx="454601" cy="351292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7166497" y="5594018"/>
            <a:ext cx="454601" cy="351292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6585547" y="5505009"/>
            <a:ext cx="454601" cy="351292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477692" y="5537603"/>
            <a:ext cx="454601" cy="351292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6180057" y="4513414"/>
            <a:ext cx="1387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Outliers</a:t>
            </a:r>
            <a:endParaRPr lang="en-US" sz="2800" b="1" dirty="0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88FE93FF-A26E-B715-A802-F604C35F33A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093B3A5-4F58-89C2-615B-2CBE1DE89A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312275" y="9194384"/>
            <a:ext cx="3032125" cy="520700"/>
          </a:xfrm>
        </p:spPr>
        <p:txBody>
          <a:bodyPr/>
          <a:lstStyle/>
          <a:p>
            <a:fld id="{90086784-1008-A341-915B-19008760A7B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4977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78" y="2736653"/>
            <a:ext cx="8178800" cy="5854700"/>
          </a:xfrm>
          <a:prstGeom prst="rect">
            <a:avLst/>
          </a:prstGeom>
        </p:spPr>
      </p:pic>
      <p:sp>
        <p:nvSpPr>
          <p:cNvPr id="10" name="Title 11"/>
          <p:cNvSpPr txBox="1">
            <a:spLocks/>
          </p:cNvSpPr>
          <p:nvPr/>
        </p:nvSpPr>
        <p:spPr>
          <a:xfrm>
            <a:off x="117233" y="360596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Outlier Detection Using  Boxplots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6451037" y="8166795"/>
            <a:ext cx="1789293" cy="667399"/>
          </a:xfrm>
          <a:prstGeom prst="straightConnector1">
            <a:avLst/>
          </a:prstGeom>
          <a:ln w="28575" cmpd="sng">
            <a:solidFill>
              <a:schemeClr val="bg2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398654" y="8591353"/>
            <a:ext cx="25401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 whisker</a:t>
            </a:r>
          </a:p>
        </p:txBody>
      </p:sp>
      <p:cxnSp>
        <p:nvCxnSpPr>
          <p:cNvPr id="86" name="Straight Arrow Connector 85"/>
          <p:cNvCxnSpPr>
            <a:endCxn id="87" idx="1"/>
          </p:cNvCxnSpPr>
          <p:nvPr/>
        </p:nvCxnSpPr>
        <p:spPr>
          <a:xfrm>
            <a:off x="7896002" y="6954278"/>
            <a:ext cx="1612742" cy="831489"/>
          </a:xfrm>
          <a:prstGeom prst="straightConnector1">
            <a:avLst/>
          </a:prstGeom>
          <a:ln w="28575" cmpd="sng">
            <a:solidFill>
              <a:schemeClr val="bg2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9508744" y="7539545"/>
            <a:ext cx="31640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 quartile </a:t>
            </a:r>
            <a:r>
              <a:rPr lang="mr-IN" dirty="0"/>
              <a:t>–</a:t>
            </a:r>
            <a:r>
              <a:rPr lang="en-US" dirty="0"/>
              <a:t> Q1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9508745" y="5895529"/>
            <a:ext cx="25401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Median</a:t>
            </a:r>
          </a:p>
        </p:txBody>
      </p:sp>
      <p:sp>
        <p:nvSpPr>
          <p:cNvPr id="90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9312275" y="9042400"/>
            <a:ext cx="3032125" cy="520700"/>
          </a:xfrm>
        </p:spPr>
        <p:txBody>
          <a:bodyPr/>
          <a:lstStyle/>
          <a:p>
            <a:fld id="{90086784-1008-A341-915B-19008760A7B2}" type="slidenum">
              <a:rPr lang="en-US" smtClean="0"/>
              <a:t>52</a:t>
            </a:fld>
            <a:endParaRPr lang="en-US" dirty="0"/>
          </a:p>
        </p:txBody>
      </p:sp>
      <p:cxnSp>
        <p:nvCxnSpPr>
          <p:cNvPr id="91" name="Straight Arrow Connector 90"/>
          <p:cNvCxnSpPr/>
          <p:nvPr/>
        </p:nvCxnSpPr>
        <p:spPr>
          <a:xfrm flipV="1">
            <a:off x="7896002" y="6220802"/>
            <a:ext cx="1500288" cy="119685"/>
          </a:xfrm>
          <a:prstGeom prst="straightConnector1">
            <a:avLst/>
          </a:prstGeom>
          <a:ln w="28575" cmpd="sng">
            <a:solidFill>
              <a:schemeClr val="bg2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7896002" y="4750958"/>
            <a:ext cx="1314896" cy="627858"/>
          </a:xfrm>
          <a:prstGeom prst="straightConnector1">
            <a:avLst/>
          </a:prstGeom>
          <a:ln w="28575" cmpd="sng">
            <a:solidFill>
              <a:schemeClr val="bg2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508744" y="4504736"/>
            <a:ext cx="30491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 quartile </a:t>
            </a:r>
            <a:r>
              <a:rPr lang="mr-IN" dirty="0"/>
              <a:t>–</a:t>
            </a:r>
            <a:r>
              <a:rPr lang="en-US" dirty="0"/>
              <a:t> Q3</a:t>
            </a: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6448340" y="3132893"/>
            <a:ext cx="3060405" cy="130942"/>
          </a:xfrm>
          <a:prstGeom prst="straightConnector1">
            <a:avLst/>
          </a:prstGeom>
          <a:ln w="28575" cmpd="sng">
            <a:solidFill>
              <a:schemeClr val="bg2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9508745" y="3017613"/>
            <a:ext cx="25401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 whisker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36951" y="1653479"/>
            <a:ext cx="122209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3200" dirty="0"/>
              <a:t>Melbourne housing market (without outliers)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8450A397-4F97-4B24-92C9-0451E13097C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37948531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51" y="2670852"/>
            <a:ext cx="9200816" cy="5863732"/>
          </a:xfrm>
          <a:prstGeom prst="rect">
            <a:avLst/>
          </a:prstGeom>
        </p:spPr>
      </p:pic>
      <p:sp>
        <p:nvSpPr>
          <p:cNvPr id="10" name="Title 11"/>
          <p:cNvSpPr txBox="1">
            <a:spLocks/>
          </p:cNvSpPr>
          <p:nvPr/>
        </p:nvSpPr>
        <p:spPr>
          <a:xfrm>
            <a:off x="117233" y="360596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Outlier Detection Using  Boxplots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7015012" y="8053296"/>
            <a:ext cx="1889990" cy="1148966"/>
          </a:xfrm>
          <a:prstGeom prst="straightConnector1">
            <a:avLst/>
          </a:prstGeom>
          <a:ln w="28575" cmpd="sng">
            <a:solidFill>
              <a:schemeClr val="bg2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709078" y="8933062"/>
            <a:ext cx="25401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 whisker</a:t>
            </a:r>
          </a:p>
        </p:txBody>
      </p:sp>
      <p:cxnSp>
        <p:nvCxnSpPr>
          <p:cNvPr id="86" name="Straight Arrow Connector 85"/>
          <p:cNvCxnSpPr/>
          <p:nvPr/>
        </p:nvCxnSpPr>
        <p:spPr>
          <a:xfrm>
            <a:off x="8631264" y="7513643"/>
            <a:ext cx="1045489" cy="831489"/>
          </a:xfrm>
          <a:prstGeom prst="straightConnector1">
            <a:avLst/>
          </a:prstGeom>
          <a:ln w="28575" cmpd="sng">
            <a:solidFill>
              <a:schemeClr val="bg2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9713532" y="8098910"/>
            <a:ext cx="29581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 quartile </a:t>
            </a:r>
            <a:r>
              <a:rPr lang="mr-IN" dirty="0"/>
              <a:t>–</a:t>
            </a:r>
            <a:r>
              <a:rPr lang="en-US" dirty="0"/>
              <a:t> Q1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0131552" y="7047102"/>
            <a:ext cx="25401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Median</a:t>
            </a:r>
          </a:p>
        </p:txBody>
      </p:sp>
      <p:sp>
        <p:nvSpPr>
          <p:cNvPr id="90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9312275" y="9042400"/>
            <a:ext cx="3032125" cy="520700"/>
          </a:xfrm>
        </p:spPr>
        <p:txBody>
          <a:bodyPr/>
          <a:lstStyle/>
          <a:p>
            <a:fld id="{90086784-1008-A341-915B-19008760A7B2}" type="slidenum">
              <a:rPr lang="en-US" smtClean="0"/>
              <a:t>53</a:t>
            </a:fld>
            <a:endParaRPr lang="en-US" dirty="0"/>
          </a:p>
        </p:txBody>
      </p:sp>
      <p:cxnSp>
        <p:nvCxnSpPr>
          <p:cNvPr id="91" name="Straight Arrow Connector 90"/>
          <p:cNvCxnSpPr/>
          <p:nvPr/>
        </p:nvCxnSpPr>
        <p:spPr>
          <a:xfrm flipV="1">
            <a:off x="8631264" y="7209533"/>
            <a:ext cx="1500288" cy="119685"/>
          </a:xfrm>
          <a:prstGeom prst="straightConnector1">
            <a:avLst/>
          </a:prstGeom>
          <a:ln w="28575" cmpd="sng">
            <a:solidFill>
              <a:schemeClr val="bg2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8553450" y="6599647"/>
            <a:ext cx="1392710" cy="447455"/>
          </a:xfrm>
          <a:prstGeom prst="straightConnector1">
            <a:avLst/>
          </a:prstGeom>
          <a:ln w="28575" cmpd="sng">
            <a:solidFill>
              <a:schemeClr val="bg2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979152" y="6353425"/>
            <a:ext cx="28828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 quartile </a:t>
            </a:r>
            <a:r>
              <a:rPr lang="mr-IN" dirty="0"/>
              <a:t>–</a:t>
            </a:r>
            <a:r>
              <a:rPr lang="en-US" dirty="0"/>
              <a:t> Q3</a:t>
            </a:r>
          </a:p>
        </p:txBody>
      </p:sp>
      <p:cxnSp>
        <p:nvCxnSpPr>
          <p:cNvPr id="99" name="Straight Arrow Connector 98"/>
          <p:cNvCxnSpPr/>
          <p:nvPr/>
        </p:nvCxnSpPr>
        <p:spPr>
          <a:xfrm flipV="1">
            <a:off x="7015012" y="6214371"/>
            <a:ext cx="2931148" cy="139054"/>
          </a:xfrm>
          <a:prstGeom prst="straightConnector1">
            <a:avLst/>
          </a:prstGeom>
          <a:ln w="28575" cmpd="sng">
            <a:solidFill>
              <a:schemeClr val="bg2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9946160" y="5721927"/>
            <a:ext cx="25401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 whisker</a:t>
            </a:r>
          </a:p>
        </p:txBody>
      </p:sp>
      <p:cxnSp>
        <p:nvCxnSpPr>
          <p:cNvPr id="103" name="Straight Arrow Connector 102"/>
          <p:cNvCxnSpPr/>
          <p:nvPr/>
        </p:nvCxnSpPr>
        <p:spPr>
          <a:xfrm flipV="1">
            <a:off x="5941377" y="4701802"/>
            <a:ext cx="3940568" cy="1020126"/>
          </a:xfrm>
          <a:prstGeom prst="straightConnector1">
            <a:avLst/>
          </a:prstGeom>
          <a:ln w="28575" cmpd="sng">
            <a:solidFill>
              <a:schemeClr val="bg2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9946160" y="4340355"/>
            <a:ext cx="25401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Outliers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36951" y="1653479"/>
            <a:ext cx="122209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3200" dirty="0"/>
              <a:t>Melbourne housing market (with outliers)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36951" y="8246643"/>
            <a:ext cx="73775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3200" dirty="0"/>
              <a:t>What information do they convey?</a:t>
            </a:r>
            <a:br>
              <a:rPr lang="en-US" sz="3200" dirty="0"/>
            </a:br>
            <a:r>
              <a:rPr lang="en-US" sz="3200" dirty="0"/>
              <a:t>(symmetric data, variability)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139930" y="3159631"/>
            <a:ext cx="454601" cy="2758273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1C0FE427-BE51-9D51-F1AF-073961A043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38136643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1"/>
          <p:cNvSpPr txBox="1">
            <a:spLocks/>
          </p:cNvSpPr>
          <p:nvPr/>
        </p:nvSpPr>
        <p:spPr>
          <a:xfrm>
            <a:off x="117233" y="360596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Outlier Detection Using  Boxplots</a:t>
            </a:r>
          </a:p>
        </p:txBody>
      </p:sp>
      <p:sp>
        <p:nvSpPr>
          <p:cNvPr id="90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9312275" y="9042400"/>
            <a:ext cx="3032125" cy="520700"/>
          </a:xfrm>
        </p:spPr>
        <p:txBody>
          <a:bodyPr/>
          <a:lstStyle/>
          <a:p>
            <a:fld id="{90086784-1008-A341-915B-19008760A7B2}" type="slidenum">
              <a:rPr lang="en-US" smtClean="0"/>
              <a:t>54</a:t>
            </a:fld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336951" y="1653479"/>
            <a:ext cx="122209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3200" dirty="0"/>
              <a:t>Melbourne housing market per property type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700" y="2969619"/>
            <a:ext cx="8023172" cy="5620293"/>
          </a:xfrm>
          <a:prstGeom prst="rect">
            <a:avLst/>
          </a:prstGeom>
        </p:spPr>
      </p:pic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657C5FBB-A75C-95C8-AB07-8FE924A5F43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3673518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1"/>
          <p:cNvSpPr txBox="1">
            <a:spLocks/>
          </p:cNvSpPr>
          <p:nvPr/>
        </p:nvSpPr>
        <p:spPr>
          <a:xfrm>
            <a:off x="117233" y="360596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Boxplot Construction</a:t>
            </a:r>
          </a:p>
        </p:txBody>
      </p:sp>
      <p:sp>
        <p:nvSpPr>
          <p:cNvPr id="90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9312275" y="9042400"/>
            <a:ext cx="3032125" cy="520700"/>
          </a:xfrm>
        </p:spPr>
        <p:txBody>
          <a:bodyPr/>
          <a:lstStyle/>
          <a:p>
            <a:fld id="{90086784-1008-A341-915B-19008760A7B2}" type="slidenum">
              <a:rPr lang="en-US" smtClean="0"/>
              <a:t>55</a:t>
            </a:fld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336951" y="1653479"/>
            <a:ext cx="12220967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b="1" dirty="0"/>
              <a:t>Recipe</a:t>
            </a:r>
          </a:p>
          <a:p>
            <a:pPr marL="1164351" lvl="1" indent="-514350">
              <a:buFont typeface="+mj-ea"/>
              <a:buAutoNum type="circleNumDbPlain"/>
            </a:pPr>
            <a:r>
              <a:rPr lang="en-US" sz="2800" dirty="0"/>
              <a:t> Given a dataset, find the median, Q1 and Q3</a:t>
            </a:r>
          </a:p>
          <a:p>
            <a:pPr marL="1164351" lvl="1" indent="-514350">
              <a:buFont typeface="+mj-ea"/>
              <a:buAutoNum type="circleNumDbPlain"/>
            </a:pPr>
            <a:endParaRPr lang="en-US" sz="1600" dirty="0"/>
          </a:p>
          <a:p>
            <a:pPr marL="1164351" lvl="1" indent="-514350">
              <a:buFont typeface="+mj-ea"/>
              <a:buAutoNum type="circleNumDbPlain"/>
            </a:pPr>
            <a:r>
              <a:rPr lang="en-US" sz="2800" dirty="0"/>
              <a:t> Draw a horizontal line for the median (Q2)</a:t>
            </a:r>
            <a:br>
              <a:rPr lang="en-US" sz="2800" dirty="0"/>
            </a:br>
            <a:endParaRPr lang="en-US" sz="1600" dirty="0"/>
          </a:p>
          <a:p>
            <a:pPr marL="1164351" lvl="1" indent="-514350">
              <a:buFont typeface="+mj-ea"/>
              <a:buAutoNum type="circleNumDbPlain"/>
            </a:pPr>
            <a:r>
              <a:rPr lang="en-US" sz="2800" dirty="0"/>
              <a:t> Draw a horizontal line for the upper and lower quartiles (Q1, Q3)</a:t>
            </a:r>
            <a:br>
              <a:rPr lang="en-US" sz="2800" dirty="0"/>
            </a:br>
            <a:endParaRPr lang="en-US" sz="1600" dirty="0"/>
          </a:p>
          <a:p>
            <a:pPr marL="1164351" lvl="1" indent="-514350">
              <a:buFont typeface="+mj-ea"/>
              <a:buAutoNum type="circleNumDbPlain"/>
            </a:pPr>
            <a:r>
              <a:rPr lang="en-US" sz="2800" dirty="0"/>
              <a:t> Connect these quartiles into a box</a:t>
            </a:r>
            <a:br>
              <a:rPr lang="en-US" sz="2800" dirty="0"/>
            </a:br>
            <a:endParaRPr lang="en-US" sz="1800" dirty="0"/>
          </a:p>
          <a:p>
            <a:pPr marL="1164351" lvl="1" indent="-514350">
              <a:buFont typeface="+mj-ea"/>
              <a:buAutoNum type="circleNumDbPlain"/>
            </a:pPr>
            <a:r>
              <a:rPr lang="en-US" sz="2800" dirty="0"/>
              <a:t> Find the upper and lower fences </a:t>
            </a:r>
            <a:br>
              <a:rPr lang="en-US" sz="2800" dirty="0"/>
            </a:br>
            <a:r>
              <a:rPr lang="en-US" sz="2800" dirty="0"/>
              <a:t>(e.g., using the IQR method)</a:t>
            </a:r>
          </a:p>
          <a:p>
            <a:pPr marL="1164351" lvl="1" indent="-514350">
              <a:buFont typeface="+mj-ea"/>
              <a:buAutoNum type="circleNumDbPlain"/>
            </a:pPr>
            <a:endParaRPr lang="en-US" sz="2800" dirty="0"/>
          </a:p>
          <a:p>
            <a:pPr marL="1164351" lvl="1" indent="-514350">
              <a:buFont typeface="+mj-ea"/>
              <a:buAutoNum type="circleNumDbPlain"/>
            </a:pPr>
            <a:r>
              <a:rPr lang="en-US" sz="2800" dirty="0"/>
              <a:t>Draw a horizontal line for the lowest </a:t>
            </a:r>
            <a:br>
              <a:rPr lang="en-US" sz="2800" dirty="0"/>
            </a:br>
            <a:r>
              <a:rPr lang="en-US" sz="2800" dirty="0"/>
              <a:t>and largest values within the fences</a:t>
            </a:r>
          </a:p>
          <a:p>
            <a:pPr marL="1164351" lvl="1" indent="-514350">
              <a:buFont typeface="+mj-ea"/>
              <a:buAutoNum type="circleNumDbPlain"/>
            </a:pPr>
            <a:endParaRPr lang="en-US" sz="2800" dirty="0"/>
          </a:p>
          <a:p>
            <a:pPr marL="1164351" lvl="1" indent="-514350">
              <a:buFont typeface="+mj-ea"/>
              <a:buAutoNum type="circleNumDbPlain"/>
            </a:pPr>
            <a:r>
              <a:rPr lang="en-US" sz="2800" dirty="0"/>
              <a:t> Connect them to the box with whiskers</a:t>
            </a:r>
          </a:p>
          <a:p>
            <a:pPr marL="1164351" lvl="1" indent="-514350">
              <a:buFont typeface="+mj-ea"/>
              <a:buAutoNum type="circleNumDbPlain"/>
            </a:pPr>
            <a:endParaRPr lang="en-US" sz="1800" dirty="0"/>
          </a:p>
          <a:p>
            <a:pPr marL="1164351" lvl="1" indent="-514350">
              <a:buFont typeface="+mj-ea"/>
              <a:buAutoNum type="circleNumDbPlain"/>
            </a:pPr>
            <a:r>
              <a:rPr lang="en-US" sz="2800" dirty="0"/>
              <a:t> Add the outliers using another shape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266" y="5061253"/>
            <a:ext cx="5453664" cy="4118975"/>
          </a:xfrm>
          <a:prstGeom prst="rect">
            <a:avLst/>
          </a:prstGeom>
        </p:spPr>
      </p:pic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E612795F-76BB-62B8-9E2A-0E1AB6C6EF5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36385264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9312275" y="9194384"/>
            <a:ext cx="3032125" cy="520700"/>
          </a:xfrm>
        </p:spPr>
        <p:txBody>
          <a:bodyPr/>
          <a:lstStyle/>
          <a:p>
            <a:fld id="{90086784-1008-A341-915B-19008760A7B2}" type="slidenum">
              <a:rPr lang="en-US" smtClean="0"/>
              <a:t>56</a:t>
            </a:fld>
            <a:endParaRPr lang="en-US" dirty="0"/>
          </a:p>
        </p:txBody>
      </p:sp>
      <p:sp>
        <p:nvSpPr>
          <p:cNvPr id="79" name="Title 11"/>
          <p:cNvSpPr txBox="1">
            <a:spLocks/>
          </p:cNvSpPr>
          <p:nvPr/>
        </p:nvSpPr>
        <p:spPr>
          <a:xfrm>
            <a:off x="117233" y="671612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Outlier Detection Using </a:t>
            </a:r>
            <a:r>
              <a:rPr lang="en-US" sz="6000" dirty="0" err="1">
                <a:latin typeface="Arial"/>
                <a:cs typeface="Arial"/>
              </a:rPr>
              <a:t>Std</a:t>
            </a:r>
            <a:endParaRPr lang="en-US" sz="60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588860" y="1238956"/>
            <a:ext cx="1846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6951" y="2185419"/>
            <a:ext cx="1079567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/>
              <a:t>If the </a:t>
            </a:r>
            <a:r>
              <a:rPr lang="en-US" sz="2800" b="1" dirty="0"/>
              <a:t>data distribution </a:t>
            </a:r>
            <a:r>
              <a:rPr lang="en-US" sz="2800" dirty="0"/>
              <a:t>in the dataset is </a:t>
            </a:r>
            <a:r>
              <a:rPr lang="en-US" sz="2800" b="1" dirty="0"/>
              <a:t>Gaussian-like</a:t>
            </a:r>
            <a:r>
              <a:rPr lang="en-US" sz="2800" dirty="0"/>
              <a:t>, we can use the </a:t>
            </a:r>
            <a:r>
              <a:rPr lang="en-US" sz="2800" b="1" dirty="0"/>
              <a:t>standard deviation of the sample </a:t>
            </a:r>
            <a:r>
              <a:rPr lang="en-US" sz="2800" dirty="0"/>
              <a:t>as a cut-off for identifying outliers</a:t>
            </a:r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1 Standard Deviation from the Mean: 68%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2 Standard Deviations from the Mean: 95%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3 Standard Deviations from the Mean: 99.7%</a:t>
            </a:r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A value that falls </a:t>
            </a:r>
            <a:r>
              <a:rPr lang="en-US" sz="2800" b="1" dirty="0"/>
              <a:t>outside of 3 standard </a:t>
            </a:r>
            <a:br>
              <a:rPr lang="en-US" sz="2800" b="1" dirty="0"/>
            </a:br>
            <a:r>
              <a:rPr lang="en-US" sz="2800" b="1" dirty="0"/>
              <a:t>deviations</a:t>
            </a:r>
            <a:r>
              <a:rPr lang="en-US" sz="2800" dirty="0"/>
              <a:t>, is an </a:t>
            </a:r>
            <a:r>
              <a:rPr lang="en-US" sz="2800" b="1" dirty="0"/>
              <a:t>unlikely or rare </a:t>
            </a:r>
            <a:r>
              <a:rPr lang="en-US" sz="2800" dirty="0"/>
              <a:t>event 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Use this </a:t>
            </a:r>
            <a:r>
              <a:rPr lang="en-US" sz="2800" b="1" dirty="0"/>
              <a:t>rule of thumb</a:t>
            </a:r>
            <a:r>
              <a:rPr lang="en-US" sz="2800" dirty="0"/>
              <a:t> as a cut-off for </a:t>
            </a:r>
            <a:br>
              <a:rPr lang="en-US" sz="2800" dirty="0"/>
            </a:br>
            <a:r>
              <a:rPr lang="en-US" sz="2800" dirty="0"/>
              <a:t>identifying outliers</a:t>
            </a:r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For our case study, this detection strategy </a:t>
            </a:r>
            <a:br>
              <a:rPr lang="en-US" sz="2800" dirty="0"/>
            </a:br>
            <a:r>
              <a:rPr lang="en-US" sz="2800" dirty="0"/>
              <a:t>returns the two most expensive properties as outliers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33114"/>
          <a:stretch/>
        </p:blipFill>
        <p:spPr>
          <a:xfrm>
            <a:off x="7498801" y="4188471"/>
            <a:ext cx="5494886" cy="400608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248025" y="4032003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248025" y="4032003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5E05FD58-094F-EAB9-BD8C-D959ECB56E7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9289462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9312275" y="9194384"/>
            <a:ext cx="3032125" cy="520700"/>
          </a:xfrm>
        </p:spPr>
        <p:txBody>
          <a:bodyPr/>
          <a:lstStyle/>
          <a:p>
            <a:fld id="{90086784-1008-A341-915B-19008760A7B2}" type="slidenum">
              <a:rPr lang="en-US" smtClean="0"/>
              <a:t>57</a:t>
            </a:fld>
            <a:endParaRPr lang="en-US" dirty="0"/>
          </a:p>
        </p:txBody>
      </p:sp>
      <p:sp>
        <p:nvSpPr>
          <p:cNvPr id="79" name="Title 11"/>
          <p:cNvSpPr txBox="1">
            <a:spLocks/>
          </p:cNvSpPr>
          <p:nvPr/>
        </p:nvSpPr>
        <p:spPr>
          <a:xfrm>
            <a:off x="117233" y="717778"/>
            <a:ext cx="12876455" cy="962266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5400" dirty="0">
                <a:latin typeface="Arial"/>
                <a:cs typeface="Arial"/>
              </a:rPr>
              <a:t>Other Methods For Outlier Detection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88860" y="1238956"/>
            <a:ext cx="1846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6951" y="2185419"/>
            <a:ext cx="7894237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b="1" dirty="0"/>
              <a:t>Clustering Algorithms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Cluster data into groups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Can be also used for anomaly detection </a:t>
            </a:r>
            <a:br>
              <a:rPr lang="en-US" sz="2800" dirty="0"/>
            </a:br>
            <a:r>
              <a:rPr lang="en-US" sz="2800" dirty="0"/>
              <a:t>with single or multi-dimensional data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Depends on the required number of </a:t>
            </a:r>
            <a:r>
              <a:rPr lang="en-US" sz="2800" dirty="0" err="1"/>
              <a:t>neighbours</a:t>
            </a:r>
            <a:r>
              <a:rPr lang="en-US" sz="2800" dirty="0"/>
              <a:t>, the distance and the selected distance measure between clusters</a:t>
            </a:r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sz="2800" b="1" dirty="0"/>
              <a:t>Isolation Forest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Data partitioning done using a set of trees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An anomaly score is given depending on how isolated the point is in the structure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The score is used to identify outliers from normal observations</a:t>
            </a:r>
          </a:p>
          <a:p>
            <a:pPr marL="1107201" lvl="1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and many others!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48025" y="4032003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248025" y="4032003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497638" y="8540210"/>
            <a:ext cx="64960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800" dirty="0">
                <a:hlinkClick r:id="rId2"/>
              </a:rPr>
              <a:t>https://</a:t>
            </a:r>
            <a:r>
              <a:rPr lang="en-US" sz="1800" dirty="0" err="1">
                <a:hlinkClick r:id="rId2"/>
              </a:rPr>
              <a:t>scikit-learn.org</a:t>
            </a:r>
            <a:r>
              <a:rPr lang="en-US" sz="1800" dirty="0">
                <a:hlinkClick r:id="rId2"/>
              </a:rPr>
              <a:t>/stable/</a:t>
            </a:r>
            <a:r>
              <a:rPr lang="en-US" sz="1800" dirty="0" err="1">
                <a:hlinkClick r:id="rId2"/>
              </a:rPr>
              <a:t>auto_examples</a:t>
            </a:r>
            <a:r>
              <a:rPr lang="en-US" sz="1800" dirty="0">
                <a:hlinkClick r:id="rId2"/>
              </a:rPr>
              <a:t>/</a:t>
            </a:r>
            <a:r>
              <a:rPr lang="en-US" sz="1800" dirty="0" err="1">
                <a:hlinkClick r:id="rId2"/>
              </a:rPr>
              <a:t>plot_anomaly_comparison.html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000" y="3073122"/>
            <a:ext cx="4762500" cy="3175000"/>
          </a:xfrm>
          <a:prstGeom prst="rect">
            <a:avLst/>
          </a:prstGeom>
        </p:spPr>
      </p:pic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4AAEA9AC-0FEB-1605-294A-A7F40ED36FB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36354852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58</a:t>
            </a:fld>
            <a:endParaRPr lang="en-US" dirty="0"/>
          </a:p>
        </p:txBody>
      </p:sp>
      <p:sp>
        <p:nvSpPr>
          <p:cNvPr id="79" name="Title 11"/>
          <p:cNvSpPr txBox="1">
            <a:spLocks/>
          </p:cNvSpPr>
          <p:nvPr/>
        </p:nvSpPr>
        <p:spPr>
          <a:xfrm>
            <a:off x="117233" y="671612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Outliers: How to treat them?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88860" y="1238956"/>
            <a:ext cx="1846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6950" y="2077336"/>
            <a:ext cx="11390131" cy="5878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b="1" dirty="0"/>
              <a:t>Difficult decision: </a:t>
            </a:r>
            <a:r>
              <a:rPr lang="en-US" sz="2800" dirty="0"/>
              <a:t>should you remove or correct outliers?</a:t>
            </a:r>
          </a:p>
          <a:p>
            <a:pPr marL="457200" indent="-457200">
              <a:buFont typeface="Wingdings" charset="2"/>
              <a:buChar char="Ø"/>
            </a:pPr>
            <a:endParaRPr lang="en-US" sz="2000" dirty="0"/>
          </a:p>
          <a:p>
            <a:pPr marL="457200" indent="-457200">
              <a:buFont typeface="Wingdings" charset="2"/>
              <a:buChar char="Ø"/>
            </a:pPr>
            <a:endParaRPr lang="en-US" sz="2800" b="1" dirty="0"/>
          </a:p>
          <a:p>
            <a:pPr marL="457200" indent="-457200">
              <a:buFont typeface="Wingdings" charset="2"/>
              <a:buChar char="Ø"/>
            </a:pPr>
            <a:r>
              <a:rPr lang="en-US" sz="2800" b="1" dirty="0"/>
              <a:t>Option 1</a:t>
            </a:r>
            <a:r>
              <a:rPr lang="en-US" sz="2800" dirty="0"/>
              <a:t>: </a:t>
            </a:r>
            <a:r>
              <a:rPr lang="en-US" sz="2800" b="1" dirty="0"/>
              <a:t>Drop outliers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If they occur due to data entry error, data processing error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If outliers are very small in numbers</a:t>
            </a:r>
          </a:p>
          <a:p>
            <a:pPr lvl="1"/>
            <a:endParaRPr lang="en-US" sz="2000" dirty="0"/>
          </a:p>
          <a:p>
            <a:pPr marL="457200" indent="-457200">
              <a:buFont typeface="Wingdings" charset="2"/>
              <a:buChar char="Ø"/>
            </a:pPr>
            <a:r>
              <a:rPr lang="en-US" sz="2800" b="1" dirty="0"/>
              <a:t>Option 2</a:t>
            </a:r>
            <a:r>
              <a:rPr lang="en-US" sz="2800" dirty="0"/>
              <a:t>: </a:t>
            </a:r>
            <a:r>
              <a:rPr lang="en-US" sz="2800" b="1" dirty="0" err="1"/>
              <a:t>Quantile</a:t>
            </a:r>
            <a:r>
              <a:rPr lang="en-US" sz="2800" b="1" dirty="0"/>
              <a:t>-based Flooring and Capping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Assign the lower values </a:t>
            </a:r>
            <a:br>
              <a:rPr lang="en-US" sz="2800" dirty="0"/>
            </a:br>
            <a:r>
              <a:rPr lang="en-US" sz="2800" dirty="0"/>
              <a:t>to the 10th percentile </a:t>
            </a:r>
            <a:br>
              <a:rPr lang="en-US" sz="2800" dirty="0"/>
            </a:br>
            <a:r>
              <a:rPr lang="en-US" sz="2800" dirty="0"/>
              <a:t>(floor)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Assign the higher values </a:t>
            </a:r>
            <a:br>
              <a:rPr lang="en-US" sz="2800" dirty="0"/>
            </a:br>
            <a:r>
              <a:rPr lang="en-US" sz="2800" dirty="0"/>
              <a:t>to the 90th percentile </a:t>
            </a:r>
            <a:br>
              <a:rPr lang="en-US" sz="2800" dirty="0"/>
            </a:br>
            <a:r>
              <a:rPr lang="en-US" sz="2800" dirty="0"/>
              <a:t>(cap)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63" y="5398982"/>
            <a:ext cx="7807725" cy="3950117"/>
          </a:xfrm>
          <a:prstGeom prst="rect">
            <a:avLst/>
          </a:prstGeom>
        </p:spPr>
      </p:pic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3F3B23D2-2AFE-2C2A-800A-83BEBAD8DBFB}"/>
              </a:ext>
            </a:extLst>
          </p:cNvPr>
          <p:cNvSpPr txBox="1">
            <a:spLocks/>
          </p:cNvSpPr>
          <p:nvPr/>
        </p:nvSpPr>
        <p:spPr>
          <a:xfrm>
            <a:off x="4440238" y="9225282"/>
            <a:ext cx="4113212" cy="520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650001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50001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002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004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005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006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0007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0009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0010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FOAM</a:t>
            </a: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5EBDF3EC-7384-C9E3-553B-2518E76EE1AA}"/>
              </a:ext>
            </a:extLst>
          </p:cNvPr>
          <p:cNvSpPr txBox="1">
            <a:spLocks/>
          </p:cNvSpPr>
          <p:nvPr/>
        </p:nvSpPr>
        <p:spPr>
          <a:xfrm>
            <a:off x="9312275" y="9194384"/>
            <a:ext cx="3032125" cy="520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50001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50001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002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004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005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006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0007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0009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0010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086784-1008-A341-915B-19008760A7B2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2048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59</a:t>
            </a:fld>
            <a:endParaRPr lang="en-US" dirty="0"/>
          </a:p>
        </p:txBody>
      </p:sp>
      <p:sp>
        <p:nvSpPr>
          <p:cNvPr id="79" name="Title 11"/>
          <p:cNvSpPr txBox="1">
            <a:spLocks/>
          </p:cNvSpPr>
          <p:nvPr/>
        </p:nvSpPr>
        <p:spPr>
          <a:xfrm>
            <a:off x="117233" y="671612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Outliers: How to treat them?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88860" y="1238956"/>
            <a:ext cx="1846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6950" y="2482666"/>
            <a:ext cx="1139013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07201" lvl="1" indent="-457200">
              <a:buFont typeface="Wingdings" charset="2"/>
              <a:buChar char="Ø"/>
            </a:pPr>
            <a:endParaRPr lang="en-US" sz="2000" dirty="0"/>
          </a:p>
          <a:p>
            <a:pPr marL="457200" lvl="1" indent="-457200">
              <a:buFont typeface="Wingdings" charset="2"/>
              <a:buChar char="Ø"/>
            </a:pPr>
            <a:r>
              <a:rPr lang="en-US" sz="2800" b="1" dirty="0"/>
              <a:t>Option 3</a:t>
            </a:r>
            <a:r>
              <a:rPr lang="en-US" sz="2800" dirty="0"/>
              <a:t>: Apply imputation methods (Similarly to missing data)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Median, Hot/Cold deck imputation, Regression</a:t>
            </a:r>
          </a:p>
          <a:p>
            <a:pPr marL="1107201" lvl="1" indent="-457200">
              <a:buFont typeface="Wingdings" charset="2"/>
              <a:buChar char="Ø"/>
            </a:pPr>
            <a:endParaRPr lang="en-US" sz="2000" dirty="0"/>
          </a:p>
          <a:p>
            <a:pPr marL="1107201" lvl="1" indent="-457200">
              <a:buFont typeface="Wingdings" charset="2"/>
              <a:buChar char="Ø"/>
            </a:pPr>
            <a:endParaRPr lang="en-US" sz="2000" dirty="0"/>
          </a:p>
          <a:p>
            <a:pPr marL="1107201" lvl="1" indent="-457200">
              <a:buFont typeface="Wingdings" charset="2"/>
              <a:buChar char="Ø"/>
            </a:pPr>
            <a:endParaRPr lang="en-US" sz="2000" dirty="0"/>
          </a:p>
          <a:p>
            <a:pPr marL="457200" indent="-457200">
              <a:buFont typeface="Wingdings" charset="2"/>
              <a:buChar char="Ø"/>
            </a:pPr>
            <a:r>
              <a:rPr lang="en-US" sz="2800" b="1" dirty="0"/>
              <a:t>Option 4</a:t>
            </a:r>
            <a:r>
              <a:rPr lang="en-US" sz="2800" dirty="0"/>
              <a:t>: Log transformation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 Transformation reduces the variation caused by extreme values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sz="2800" dirty="0"/>
              <a:t>Logarithmic (most common), square root, or square transformations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248025" y="4432112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CD7C88B3-99EE-26AF-A4B5-54DDF51E854C}"/>
              </a:ext>
            </a:extLst>
          </p:cNvPr>
          <p:cNvSpPr txBox="1">
            <a:spLocks/>
          </p:cNvSpPr>
          <p:nvPr/>
        </p:nvSpPr>
        <p:spPr>
          <a:xfrm>
            <a:off x="4440238" y="9225282"/>
            <a:ext cx="4113212" cy="520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650001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50001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002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004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005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006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0007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0009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0010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1749663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1"/>
          <p:cNvSpPr txBox="1">
            <a:spLocks/>
          </p:cNvSpPr>
          <p:nvPr/>
        </p:nvSpPr>
        <p:spPr>
          <a:xfrm>
            <a:off x="117233" y="671612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Data Pipeline</a:t>
            </a:r>
          </a:p>
        </p:txBody>
      </p:sp>
      <p:sp>
        <p:nvSpPr>
          <p:cNvPr id="16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9312275" y="9231554"/>
            <a:ext cx="3032125" cy="520700"/>
          </a:xfrm>
        </p:spPr>
        <p:txBody>
          <a:bodyPr/>
          <a:lstStyle/>
          <a:p>
            <a:fld id="{90086784-1008-A341-915B-19008760A7B2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41DE35BC-A98C-E58E-2CDC-CE7AB7E1004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  <p:pic>
        <p:nvPicPr>
          <p:cNvPr id="2052" name="Picture 4" descr="Building A Data Processing Pipeline For Iot Sensor Data With Python An ...">
            <a:extLst>
              <a:ext uri="{FF2B5EF4-FFF2-40B4-BE49-F238E27FC236}">
                <a16:creationId xmlns:a16="http://schemas.microsoft.com/office/drawing/2014/main" id="{07457B05-7995-32AD-AB91-0D8F6044B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6" y="1803244"/>
            <a:ext cx="12993688" cy="730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355BCC-B026-260B-C5C1-30CFA3223369}"/>
              </a:ext>
            </a:extLst>
          </p:cNvPr>
          <p:cNvSpPr txBox="1"/>
          <p:nvPr/>
        </p:nvSpPr>
        <p:spPr>
          <a:xfrm>
            <a:off x="117233" y="9273455"/>
            <a:ext cx="29056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peerdh.com</a:t>
            </a:r>
          </a:p>
        </p:txBody>
      </p:sp>
    </p:spTree>
    <p:extLst>
      <p:ext uri="{BB962C8B-B14F-4D97-AF65-F5344CB8AC3E}">
        <p14:creationId xmlns:p14="http://schemas.microsoft.com/office/powerpoint/2010/main" val="42732499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36952" y="1954287"/>
            <a:ext cx="8566134" cy="7694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dirty="0"/>
              <a:t>Development Workflows for Data Scientists</a:t>
            </a:r>
            <a:endParaRPr lang="en-US" u="sng" dirty="0"/>
          </a:p>
          <a:p>
            <a:pPr marL="1107201" lvl="1" indent="-457200">
              <a:buFont typeface="Wingdings" charset="2"/>
              <a:buChar char="Ø"/>
            </a:pPr>
            <a:r>
              <a:rPr lang="en-US" dirty="0"/>
              <a:t>Enabling Fast, Efficient, and Reproducible Results </a:t>
            </a:r>
            <a:br>
              <a:rPr lang="en-US" dirty="0"/>
            </a:br>
            <a:r>
              <a:rPr lang="en-US" dirty="0"/>
              <a:t>for Data Science Teams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dirty="0"/>
              <a:t>Available online at:</a:t>
            </a:r>
            <a:br>
              <a:rPr lang="en-US" dirty="0"/>
            </a:br>
            <a:r>
              <a:rPr lang="en-US" dirty="0">
                <a:hlinkClick r:id="rId2"/>
              </a:rPr>
              <a:t>https://resources.github.com/downloads/development-workflows-data-scientists.pdf</a:t>
            </a:r>
            <a:endParaRPr lang="en-US" dirty="0"/>
          </a:p>
          <a:p>
            <a:pPr marL="1107201" lvl="1" indent="-457200">
              <a:buFont typeface="Wingdings" charset="2"/>
              <a:buChar char="Ø"/>
            </a:pPr>
            <a:endParaRPr lang="en-US" dirty="0"/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OSEMN Process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www.dataists.com</a:t>
            </a:r>
            <a:r>
              <a:rPr lang="en-US" dirty="0">
                <a:hlinkClick r:id="rId3"/>
              </a:rPr>
              <a:t>/2010/09/a-taxonomy-of-data-science</a:t>
            </a:r>
            <a:endParaRPr lang="en-US" dirty="0"/>
          </a:p>
          <a:p>
            <a:pPr lvl="1"/>
            <a:endParaRPr lang="en-US" dirty="0"/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The Team Data Science Process by Microsoft</a:t>
            </a:r>
            <a:endParaRPr lang="en-US" sz="2000" dirty="0"/>
          </a:p>
          <a:p>
            <a:pPr marL="1107201" lvl="1" indent="-457200">
              <a:buFont typeface="Wingdings" charset="2"/>
              <a:buChar char="Ø"/>
            </a:pPr>
            <a:r>
              <a:rPr lang="en-US" dirty="0">
                <a:hlinkClick r:id="rId4"/>
              </a:rPr>
              <a:t>https://docs.microsoft.com/en-us/azure/machine-learning/team-data-science-process/overview</a:t>
            </a:r>
            <a:endParaRPr lang="en-US" dirty="0"/>
          </a:p>
          <a:p>
            <a:pPr marL="1107201" lvl="1" indent="-457200">
              <a:buFont typeface="Wingdings" charset="2"/>
              <a:buChar char="Ø"/>
            </a:pPr>
            <a:endParaRPr lang="en-US" dirty="0"/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The Data Science Workflow at </a:t>
            </a:r>
            <a:r>
              <a:rPr lang="en-US" dirty="0" err="1"/>
              <a:t>BinaryEdge</a:t>
            </a:r>
            <a:endParaRPr lang="en-US" dirty="0"/>
          </a:p>
          <a:p>
            <a:pPr marL="1107201" lvl="1" indent="-457200">
              <a:buFont typeface="Wingdings" charset="2"/>
              <a:buChar char="Ø"/>
            </a:pPr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blog.binaryedge.io</a:t>
            </a:r>
            <a:r>
              <a:rPr lang="en-US" dirty="0">
                <a:hlinkClick r:id="rId5"/>
              </a:rPr>
              <a:t>/2015/09/08/the-data-science-workflow</a:t>
            </a:r>
            <a:endParaRPr lang="en-US" dirty="0"/>
          </a:p>
          <a:p>
            <a:pPr marL="457200" indent="-457200">
              <a:buFont typeface="Wingdings" charset="2"/>
              <a:buChar char="Ø"/>
            </a:pP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60</a:t>
            </a:fld>
            <a:endParaRPr lang="en-US" dirty="0"/>
          </a:p>
        </p:txBody>
      </p:sp>
      <p:sp>
        <p:nvSpPr>
          <p:cNvPr id="10" name="Title 11"/>
          <p:cNvSpPr txBox="1">
            <a:spLocks/>
          </p:cNvSpPr>
          <p:nvPr/>
        </p:nvSpPr>
        <p:spPr>
          <a:xfrm>
            <a:off x="117233" y="360596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Further reading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3086" y="1917700"/>
            <a:ext cx="3962400" cy="5905500"/>
          </a:xfrm>
          <a:prstGeom prst="rect">
            <a:avLst/>
          </a:prstGeom>
        </p:spPr>
      </p:pic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B0CDA66F-6953-BC75-6E55-27736E74EA69}"/>
              </a:ext>
            </a:extLst>
          </p:cNvPr>
          <p:cNvSpPr txBox="1">
            <a:spLocks/>
          </p:cNvSpPr>
          <p:nvPr/>
        </p:nvSpPr>
        <p:spPr>
          <a:xfrm>
            <a:off x="4440238" y="9225282"/>
            <a:ext cx="4113212" cy="520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650001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50001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002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004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005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006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0007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0009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0010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33110817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61</a:t>
            </a:fld>
            <a:endParaRPr lang="en-US" dirty="0"/>
          </a:p>
        </p:txBody>
      </p:sp>
      <p:sp>
        <p:nvSpPr>
          <p:cNvPr id="10" name="Title 11"/>
          <p:cNvSpPr txBox="1">
            <a:spLocks/>
          </p:cNvSpPr>
          <p:nvPr/>
        </p:nvSpPr>
        <p:spPr>
          <a:xfrm>
            <a:off x="117233" y="360596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Practical Essentials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5568" y="2156956"/>
            <a:ext cx="1053446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dirty="0"/>
              <a:t>Python Data Science Handbook (Reading list)</a:t>
            </a:r>
            <a:endParaRPr lang="en-US" dirty="0">
              <a:hlinkClick r:id="rId2"/>
            </a:endParaRPr>
          </a:p>
          <a:p>
            <a:pPr marL="1107201" lvl="1" indent="-457200">
              <a:buFont typeface="Wingdings" charset="2"/>
              <a:buChar char="Ø"/>
            </a:pPr>
            <a:r>
              <a:rPr lang="en-US" dirty="0"/>
              <a:t>Available online</a:t>
            </a:r>
            <a:br>
              <a:rPr lang="en-US" dirty="0"/>
            </a:br>
            <a:r>
              <a:rPr lang="en-US" dirty="0">
                <a:hlinkClick r:id="rId2"/>
              </a:rPr>
              <a:t>https://jakevdp.github.io/PythonDataScienceHandbook</a:t>
            </a:r>
            <a:endParaRPr lang="en-US" dirty="0"/>
          </a:p>
          <a:p>
            <a:pPr marL="1107201" lvl="1" indent="-457200">
              <a:buFont typeface="Wingdings" charset="2"/>
              <a:buChar char="Ø"/>
            </a:pPr>
            <a:endParaRPr lang="en-US" dirty="0"/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Official </a:t>
            </a:r>
            <a:r>
              <a:rPr lang="en-US" dirty="0" err="1"/>
              <a:t>Seaborn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dirty="0">
                <a:hlinkClick r:id="rId3"/>
              </a:rPr>
              <a:t>https://seaborn.pydata.org/</a:t>
            </a:r>
            <a:r>
              <a:rPr lang="en-US" dirty="0" err="1">
                <a:hlinkClick r:id="rId3"/>
              </a:rPr>
              <a:t>tutorial.html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420" y="1887991"/>
            <a:ext cx="2631277" cy="3473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6466"/>
          <a:stretch/>
        </p:blipFill>
        <p:spPr>
          <a:xfrm>
            <a:off x="98774" y="5705634"/>
            <a:ext cx="4373848" cy="32094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5885"/>
          <a:stretch/>
        </p:blipFill>
        <p:spPr>
          <a:xfrm>
            <a:off x="4585801" y="5705634"/>
            <a:ext cx="4163533" cy="32173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l="5005"/>
          <a:stretch/>
        </p:blipFill>
        <p:spPr>
          <a:xfrm>
            <a:off x="9086940" y="5705634"/>
            <a:ext cx="3842892" cy="3430280"/>
          </a:xfrm>
          <a:prstGeom prst="rect">
            <a:avLst/>
          </a:prstGeom>
        </p:spPr>
      </p:pic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0F0BBEC0-6079-8FA6-7577-2B4BC8C3D900}"/>
              </a:ext>
            </a:extLst>
          </p:cNvPr>
          <p:cNvSpPr txBox="1">
            <a:spLocks/>
          </p:cNvSpPr>
          <p:nvPr/>
        </p:nvSpPr>
        <p:spPr>
          <a:xfrm>
            <a:off x="4440238" y="9225282"/>
            <a:ext cx="4113212" cy="520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650001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50001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002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004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005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006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0007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0009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0010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25047470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62</a:t>
            </a:fld>
            <a:endParaRPr lang="en-US" dirty="0"/>
          </a:p>
        </p:txBody>
      </p:sp>
      <p:sp>
        <p:nvSpPr>
          <p:cNvPr id="10" name="Title 11"/>
          <p:cNvSpPr txBox="1">
            <a:spLocks/>
          </p:cNvSpPr>
          <p:nvPr/>
        </p:nvSpPr>
        <p:spPr>
          <a:xfrm>
            <a:off x="117233" y="360596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 err="1">
                <a:latin typeface="Arial"/>
                <a:cs typeface="Arial"/>
              </a:rPr>
              <a:t>Jupyter</a:t>
            </a:r>
            <a:r>
              <a:rPr lang="en-US" sz="6000" dirty="0">
                <a:latin typeface="Arial"/>
                <a:cs typeface="Arial"/>
              </a:rPr>
              <a:t> Notebook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6952" y="1899161"/>
            <a:ext cx="12007448" cy="6894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dirty="0">
                <a:hlinkClick r:id="rId2"/>
              </a:rPr>
              <a:t>https://jupyter-notebook.readthedocs.io/en/stable/</a:t>
            </a:r>
            <a:endParaRPr lang="en-US" dirty="0"/>
          </a:p>
          <a:p>
            <a:pPr marL="457200" indent="-457200">
              <a:buFont typeface="Wingdings" charset="2"/>
              <a:buChar char="Ø"/>
            </a:pPr>
            <a:endParaRPr lang="en-US" dirty="0"/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A powerful tool for interactively developing </a:t>
            </a:r>
            <a:br>
              <a:rPr lang="en-US" dirty="0"/>
            </a:br>
            <a:r>
              <a:rPr lang="en-US" dirty="0"/>
              <a:t>and presenting data science projects</a:t>
            </a:r>
          </a:p>
          <a:p>
            <a:pPr marL="457200" indent="-457200">
              <a:buFont typeface="Wingdings" charset="2"/>
              <a:buChar char="Ø"/>
            </a:pPr>
            <a:endParaRPr lang="en-US" dirty="0"/>
          </a:p>
          <a:p>
            <a:pPr marL="457200" indent="-457200">
              <a:buFont typeface="Wingdings" charset="2"/>
              <a:buChar char="Ø"/>
            </a:pPr>
            <a:r>
              <a:rPr lang="en-US" b="1" dirty="0"/>
              <a:t>A notebook is a single document where you can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dirty="0"/>
              <a:t>write and run code, view the output</a:t>
            </a:r>
          </a:p>
          <a:p>
            <a:pPr marL="1107201" lvl="1" indent="-457200">
              <a:buFont typeface="Wingdings" charset="2"/>
              <a:buChar char="Ø"/>
            </a:pPr>
            <a:r>
              <a:rPr lang="en-US" dirty="0"/>
              <a:t>add text, explanations, formulas, charts, </a:t>
            </a:r>
            <a:r>
              <a:rPr lang="en-US" dirty="0" err="1"/>
              <a:t>etc</a:t>
            </a:r>
            <a:endParaRPr lang="en-US" dirty="0"/>
          </a:p>
          <a:p>
            <a:pPr marL="1107201" lvl="1" indent="-457200">
              <a:buFont typeface="Wingdings" charset="2"/>
              <a:buChar char="Ø"/>
            </a:pPr>
            <a:r>
              <a:rPr lang="en-US" dirty="0"/>
              <a:t>explain your data science results and share them</a:t>
            </a:r>
          </a:p>
          <a:p>
            <a:pPr marL="1107201" lvl="1" indent="-457200">
              <a:buFont typeface="Wingdings" charset="2"/>
              <a:buChar char="Ø"/>
            </a:pPr>
            <a:endParaRPr lang="en-US" dirty="0"/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We will be using it for writing Python and Markdown</a:t>
            </a:r>
            <a:br>
              <a:rPr lang="en-US" dirty="0"/>
            </a:br>
            <a:r>
              <a:rPr lang="en-US" dirty="0"/>
              <a:t>(an easy to learn markup language for formatting plain text)</a:t>
            </a:r>
          </a:p>
          <a:p>
            <a:endParaRPr lang="en-US" dirty="0"/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On VLE, there is a tutorial on how to install </a:t>
            </a:r>
            <a:r>
              <a:rPr lang="en-US" dirty="0" err="1"/>
              <a:t>Jupyter</a:t>
            </a:r>
            <a:r>
              <a:rPr lang="en-US" dirty="0"/>
              <a:t> on your machine</a:t>
            </a:r>
          </a:p>
          <a:p>
            <a:pPr marL="457200" indent="-457200">
              <a:buFont typeface="Wingdings" charset="2"/>
              <a:buChar char="Ø"/>
            </a:pPr>
            <a:endParaRPr lang="en-US" dirty="0"/>
          </a:p>
          <a:p>
            <a:pPr marL="457200" indent="-457200">
              <a:buFont typeface="Wingdings" charset="2"/>
              <a:buChar char="Ø"/>
            </a:pPr>
            <a:endParaRPr lang="en-US" dirty="0"/>
          </a:p>
          <a:p>
            <a:pPr marL="457200" indent="-457200">
              <a:buFont typeface="Wingdings" charset="2"/>
              <a:buChar char="Ø"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248025" y="3031729"/>
            <a:ext cx="649605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4610" t="13764" r="33514" b="11475"/>
          <a:stretch/>
        </p:blipFill>
        <p:spPr>
          <a:xfrm>
            <a:off x="9652236" y="2346806"/>
            <a:ext cx="3109036" cy="3626885"/>
          </a:xfrm>
          <a:prstGeom prst="rect">
            <a:avLst/>
          </a:prstGeom>
        </p:spPr>
      </p:pic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AC3C993A-D975-86C9-38B4-111CFE7F8398}"/>
              </a:ext>
            </a:extLst>
          </p:cNvPr>
          <p:cNvSpPr txBox="1">
            <a:spLocks/>
          </p:cNvSpPr>
          <p:nvPr/>
        </p:nvSpPr>
        <p:spPr>
          <a:xfrm>
            <a:off x="4440238" y="9225282"/>
            <a:ext cx="4113212" cy="520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650001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50001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002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004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005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006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0007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0009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0010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24201033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63</a:t>
            </a:fld>
            <a:endParaRPr lang="en-US" dirty="0"/>
          </a:p>
        </p:txBody>
      </p:sp>
      <p:sp>
        <p:nvSpPr>
          <p:cNvPr id="10" name="Title 11"/>
          <p:cNvSpPr txBox="1">
            <a:spLocks/>
          </p:cNvSpPr>
          <p:nvPr/>
        </p:nvSpPr>
        <p:spPr>
          <a:xfrm>
            <a:off x="117233" y="360596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Summary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538" y="1766571"/>
            <a:ext cx="907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endParaRPr lang="en-US" sz="1800" dirty="0">
              <a:hlinkClick r:id="rId3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6952" y="2671271"/>
            <a:ext cx="120074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/>
              <a:t>Data Science Lifecycle</a:t>
            </a:r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Exploratory Data Analysis</a:t>
            </a:r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Handling Missing Data</a:t>
            </a:r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Identifying and Handling Outliers</a:t>
            </a:r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4B2911E4-3238-691F-C79C-CCC31C228865}"/>
              </a:ext>
            </a:extLst>
          </p:cNvPr>
          <p:cNvSpPr txBox="1">
            <a:spLocks/>
          </p:cNvSpPr>
          <p:nvPr/>
        </p:nvSpPr>
        <p:spPr>
          <a:xfrm>
            <a:off x="4440238" y="9225282"/>
            <a:ext cx="4113212" cy="520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650001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50001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002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004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005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006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0007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0009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0010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693700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2CB3D40-68F0-FDC3-8CB7-5DBC8143F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823" y="5387011"/>
            <a:ext cx="4132491" cy="30265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5C3A9F-427A-956E-D6D5-5C05D8CE2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004" y="5353843"/>
            <a:ext cx="4076212" cy="30702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179D49E-ABC4-B771-C092-8EE2253C5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73" y="5353843"/>
            <a:ext cx="3999113" cy="305974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7</a:t>
            </a:fld>
            <a:endParaRPr lang="en-US" dirty="0"/>
          </a:p>
        </p:txBody>
      </p:sp>
      <p:sp>
        <p:nvSpPr>
          <p:cNvPr id="10" name="Title 11"/>
          <p:cNvSpPr txBox="1">
            <a:spLocks/>
          </p:cNvSpPr>
          <p:nvPr/>
        </p:nvSpPr>
        <p:spPr>
          <a:xfrm>
            <a:off x="117233" y="360596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What do data look like?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33" y="1892427"/>
            <a:ext cx="4028047" cy="30262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7233" y="4501109"/>
            <a:ext cx="4028047" cy="4924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Encoded data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2820" y="2019623"/>
            <a:ext cx="4028047" cy="28587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21B140-B8BE-8DDC-E3DB-F9ABB24D5CA6}"/>
              </a:ext>
            </a:extLst>
          </p:cNvPr>
          <p:cNvSpPr txBox="1"/>
          <p:nvPr/>
        </p:nvSpPr>
        <p:spPr>
          <a:xfrm>
            <a:off x="4465773" y="4490637"/>
            <a:ext cx="4028047" cy="4924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Twitter data</a:t>
            </a:r>
            <a:endParaRPr lang="en-US" sz="1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B23C0D-5C37-839C-C23A-DA4A8988C8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7266" y="2041069"/>
            <a:ext cx="4079189" cy="28587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9DF99F5-69CB-F597-DFE4-66EC61A82515}"/>
              </a:ext>
            </a:extLst>
          </p:cNvPr>
          <p:cNvSpPr txBox="1"/>
          <p:nvPr/>
        </p:nvSpPr>
        <p:spPr>
          <a:xfrm>
            <a:off x="8780219" y="4490637"/>
            <a:ext cx="4096236" cy="4924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Patient records</a:t>
            </a:r>
            <a:endParaRPr 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601AA1-056B-5F2D-EFE4-450FE295ED9D}"/>
              </a:ext>
            </a:extLst>
          </p:cNvPr>
          <p:cNvSpPr txBox="1"/>
          <p:nvPr/>
        </p:nvSpPr>
        <p:spPr>
          <a:xfrm>
            <a:off x="117233" y="7931614"/>
            <a:ext cx="4028047" cy="4924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Images</a:t>
            </a:r>
            <a:endParaRPr 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F3D2FE-9056-2396-54D4-1040F59CE75D}"/>
              </a:ext>
            </a:extLst>
          </p:cNvPr>
          <p:cNvSpPr txBox="1"/>
          <p:nvPr/>
        </p:nvSpPr>
        <p:spPr>
          <a:xfrm>
            <a:off x="4465773" y="7921142"/>
            <a:ext cx="4028047" cy="4924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Sound</a:t>
            </a:r>
            <a:endParaRPr lang="en-US" sz="18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1DE9370-7615-0A67-2324-867192B18B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7266" y="5471574"/>
            <a:ext cx="4079189" cy="28587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AB4F91-1CC6-99B2-27ED-59AAADFC5587}"/>
              </a:ext>
            </a:extLst>
          </p:cNvPr>
          <p:cNvSpPr txBox="1"/>
          <p:nvPr/>
        </p:nvSpPr>
        <p:spPr>
          <a:xfrm>
            <a:off x="8780219" y="7921142"/>
            <a:ext cx="4096236" cy="4924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 data</a:t>
            </a:r>
            <a:endParaRPr lang="en-US" sz="1800" dirty="0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9A48CC7D-50BA-0B41-E946-20B262AAA3E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915308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8</a:t>
            </a:fld>
            <a:endParaRPr lang="en-US" dirty="0"/>
          </a:p>
        </p:txBody>
      </p:sp>
      <p:sp>
        <p:nvSpPr>
          <p:cNvPr id="79" name="Title 11"/>
          <p:cNvSpPr txBox="1">
            <a:spLocks/>
          </p:cNvSpPr>
          <p:nvPr/>
        </p:nvSpPr>
        <p:spPr>
          <a:xfrm>
            <a:off x="117233" y="61324"/>
            <a:ext cx="12876455" cy="197792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The Good, The Not-So-Bad </a:t>
            </a:r>
            <a:br>
              <a:rPr lang="en-US" sz="6000" dirty="0">
                <a:latin typeface="Arial"/>
                <a:cs typeface="Arial"/>
              </a:rPr>
            </a:br>
            <a:r>
              <a:rPr lang="en-US" sz="6000" dirty="0">
                <a:latin typeface="Arial"/>
                <a:cs typeface="Arial"/>
              </a:rPr>
              <a:t>and the Ugly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88860" y="1238956"/>
            <a:ext cx="1846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76738" y="2472546"/>
            <a:ext cx="3024779" cy="6322658"/>
            <a:chOff x="776738" y="2472546"/>
            <a:chExt cx="3024779" cy="6322658"/>
          </a:xfrm>
        </p:grpSpPr>
        <p:sp>
          <p:nvSpPr>
            <p:cNvPr id="2" name="Rounded Rectangle 1"/>
            <p:cNvSpPr/>
            <p:nvPr/>
          </p:nvSpPr>
          <p:spPr>
            <a:xfrm>
              <a:off x="783596" y="2472546"/>
              <a:ext cx="3012833" cy="6322658"/>
            </a:xfrm>
            <a:prstGeom prst="roundRect">
              <a:avLst/>
            </a:prstGeom>
            <a:noFill/>
            <a:ln w="57150" cmpd="sng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1"/>
            <p:cNvSpPr txBox="1">
              <a:spLocks/>
            </p:cNvSpPr>
            <p:nvPr/>
          </p:nvSpPr>
          <p:spPr>
            <a:xfrm>
              <a:off x="776738" y="7698881"/>
              <a:ext cx="3024779" cy="1087930"/>
            </a:xfrm>
            <a:custGeom>
              <a:avLst/>
              <a:gdLst>
                <a:gd name="connsiteX0" fmla="*/ 0 w 2892052"/>
                <a:gd name="connsiteY0" fmla="*/ 0 h 993044"/>
                <a:gd name="connsiteX1" fmla="*/ 2892052 w 2892052"/>
                <a:gd name="connsiteY1" fmla="*/ 0 h 993044"/>
                <a:gd name="connsiteX2" fmla="*/ 2892052 w 2892052"/>
                <a:gd name="connsiteY2" fmla="*/ 993044 h 993044"/>
                <a:gd name="connsiteX3" fmla="*/ 0 w 2892052"/>
                <a:gd name="connsiteY3" fmla="*/ 993044 h 993044"/>
                <a:gd name="connsiteX4" fmla="*/ 0 w 2892052"/>
                <a:gd name="connsiteY4" fmla="*/ 0 h 993044"/>
                <a:gd name="connsiteX0" fmla="*/ 0 w 2892052"/>
                <a:gd name="connsiteY0" fmla="*/ 0 h 1074111"/>
                <a:gd name="connsiteX1" fmla="*/ 2892052 w 2892052"/>
                <a:gd name="connsiteY1" fmla="*/ 0 h 1074111"/>
                <a:gd name="connsiteX2" fmla="*/ 2702906 w 2892052"/>
                <a:gd name="connsiteY2" fmla="*/ 1074111 h 1074111"/>
                <a:gd name="connsiteX3" fmla="*/ 0 w 2892052"/>
                <a:gd name="connsiteY3" fmla="*/ 993044 h 1074111"/>
                <a:gd name="connsiteX4" fmla="*/ 0 w 2892052"/>
                <a:gd name="connsiteY4" fmla="*/ 0 h 1074111"/>
                <a:gd name="connsiteX0" fmla="*/ 0 w 2892052"/>
                <a:gd name="connsiteY0" fmla="*/ 0 h 1074111"/>
                <a:gd name="connsiteX1" fmla="*/ 2892052 w 2892052"/>
                <a:gd name="connsiteY1" fmla="*/ 0 h 1074111"/>
                <a:gd name="connsiteX2" fmla="*/ 2702906 w 2892052"/>
                <a:gd name="connsiteY2" fmla="*/ 1074111 h 1074111"/>
                <a:gd name="connsiteX3" fmla="*/ 0 w 2892052"/>
                <a:gd name="connsiteY3" fmla="*/ 993044 h 1074111"/>
                <a:gd name="connsiteX4" fmla="*/ 0 w 2892052"/>
                <a:gd name="connsiteY4" fmla="*/ 0 h 1074111"/>
                <a:gd name="connsiteX0" fmla="*/ 0 w 2892052"/>
                <a:gd name="connsiteY0" fmla="*/ 0 h 1074111"/>
                <a:gd name="connsiteX1" fmla="*/ 2892052 w 2892052"/>
                <a:gd name="connsiteY1" fmla="*/ 0 h 1074111"/>
                <a:gd name="connsiteX2" fmla="*/ 2702906 w 2892052"/>
                <a:gd name="connsiteY2" fmla="*/ 1074111 h 1074111"/>
                <a:gd name="connsiteX3" fmla="*/ 0 w 2892052"/>
                <a:gd name="connsiteY3" fmla="*/ 993044 h 1074111"/>
                <a:gd name="connsiteX4" fmla="*/ 0 w 2892052"/>
                <a:gd name="connsiteY4" fmla="*/ 0 h 1074111"/>
                <a:gd name="connsiteX0" fmla="*/ 0 w 2892052"/>
                <a:gd name="connsiteY0" fmla="*/ 0 h 1087930"/>
                <a:gd name="connsiteX1" fmla="*/ 2892052 w 2892052"/>
                <a:gd name="connsiteY1" fmla="*/ 0 h 1087930"/>
                <a:gd name="connsiteX2" fmla="*/ 2702906 w 2892052"/>
                <a:gd name="connsiteY2" fmla="*/ 1074111 h 1087930"/>
                <a:gd name="connsiteX3" fmla="*/ 197068 w 2892052"/>
                <a:gd name="connsiteY3" fmla="*/ 1087930 h 1087930"/>
                <a:gd name="connsiteX4" fmla="*/ 0 w 2892052"/>
                <a:gd name="connsiteY4" fmla="*/ 0 h 1087930"/>
                <a:gd name="connsiteX0" fmla="*/ 0 w 2892052"/>
                <a:gd name="connsiteY0" fmla="*/ 0 h 1087930"/>
                <a:gd name="connsiteX1" fmla="*/ 2892052 w 2892052"/>
                <a:gd name="connsiteY1" fmla="*/ 0 h 1087930"/>
                <a:gd name="connsiteX2" fmla="*/ 2702906 w 2892052"/>
                <a:gd name="connsiteY2" fmla="*/ 1074111 h 1087930"/>
                <a:gd name="connsiteX3" fmla="*/ 197068 w 2892052"/>
                <a:gd name="connsiteY3" fmla="*/ 1087930 h 1087930"/>
                <a:gd name="connsiteX4" fmla="*/ 0 w 2892052"/>
                <a:gd name="connsiteY4" fmla="*/ 0 h 1087930"/>
                <a:gd name="connsiteX0" fmla="*/ 0 w 3008833"/>
                <a:gd name="connsiteY0" fmla="*/ 0 h 1087930"/>
                <a:gd name="connsiteX1" fmla="*/ 3008833 w 3008833"/>
                <a:gd name="connsiteY1" fmla="*/ 0 h 1087930"/>
                <a:gd name="connsiteX2" fmla="*/ 2819687 w 3008833"/>
                <a:gd name="connsiteY2" fmla="*/ 1074111 h 1087930"/>
                <a:gd name="connsiteX3" fmla="*/ 313849 w 3008833"/>
                <a:gd name="connsiteY3" fmla="*/ 1087930 h 1087930"/>
                <a:gd name="connsiteX4" fmla="*/ 0 w 3008833"/>
                <a:gd name="connsiteY4" fmla="*/ 0 h 1087930"/>
                <a:gd name="connsiteX0" fmla="*/ 0 w 3008833"/>
                <a:gd name="connsiteY0" fmla="*/ 0 h 1087930"/>
                <a:gd name="connsiteX1" fmla="*/ 3008833 w 3008833"/>
                <a:gd name="connsiteY1" fmla="*/ 0 h 1087930"/>
                <a:gd name="connsiteX2" fmla="*/ 2819687 w 3008833"/>
                <a:gd name="connsiteY2" fmla="*/ 1074111 h 1087930"/>
                <a:gd name="connsiteX3" fmla="*/ 313849 w 3008833"/>
                <a:gd name="connsiteY3" fmla="*/ 1087930 h 1087930"/>
                <a:gd name="connsiteX4" fmla="*/ 0 w 3008833"/>
                <a:gd name="connsiteY4" fmla="*/ 0 h 1087930"/>
                <a:gd name="connsiteX0" fmla="*/ 10857 w 3019690"/>
                <a:gd name="connsiteY0" fmla="*/ 0 h 1087930"/>
                <a:gd name="connsiteX1" fmla="*/ 3019690 w 3019690"/>
                <a:gd name="connsiteY1" fmla="*/ 0 h 1087930"/>
                <a:gd name="connsiteX2" fmla="*/ 2830544 w 3019690"/>
                <a:gd name="connsiteY2" fmla="*/ 1074111 h 1087930"/>
                <a:gd name="connsiteX3" fmla="*/ 324706 w 3019690"/>
                <a:gd name="connsiteY3" fmla="*/ 1087930 h 1087930"/>
                <a:gd name="connsiteX4" fmla="*/ 10857 w 3019690"/>
                <a:gd name="connsiteY4" fmla="*/ 0 h 1087930"/>
                <a:gd name="connsiteX0" fmla="*/ 10857 w 3019690"/>
                <a:gd name="connsiteY0" fmla="*/ 0 h 1087930"/>
                <a:gd name="connsiteX1" fmla="*/ 3019690 w 3019690"/>
                <a:gd name="connsiteY1" fmla="*/ 0 h 1087930"/>
                <a:gd name="connsiteX2" fmla="*/ 2830544 w 3019690"/>
                <a:gd name="connsiteY2" fmla="*/ 1074111 h 1087930"/>
                <a:gd name="connsiteX3" fmla="*/ 324706 w 3019690"/>
                <a:gd name="connsiteY3" fmla="*/ 1087930 h 1087930"/>
                <a:gd name="connsiteX4" fmla="*/ 10857 w 3019690"/>
                <a:gd name="connsiteY4" fmla="*/ 0 h 1087930"/>
                <a:gd name="connsiteX0" fmla="*/ 10857 w 3019690"/>
                <a:gd name="connsiteY0" fmla="*/ 0 h 1087930"/>
                <a:gd name="connsiteX1" fmla="*/ 3019690 w 3019690"/>
                <a:gd name="connsiteY1" fmla="*/ 0 h 1087930"/>
                <a:gd name="connsiteX2" fmla="*/ 2830544 w 3019690"/>
                <a:gd name="connsiteY2" fmla="*/ 1074111 h 1087930"/>
                <a:gd name="connsiteX3" fmla="*/ 324706 w 3019690"/>
                <a:gd name="connsiteY3" fmla="*/ 1087930 h 1087930"/>
                <a:gd name="connsiteX4" fmla="*/ 10857 w 3019690"/>
                <a:gd name="connsiteY4" fmla="*/ 0 h 1087930"/>
                <a:gd name="connsiteX0" fmla="*/ 10857 w 3019690"/>
                <a:gd name="connsiteY0" fmla="*/ 0 h 1087930"/>
                <a:gd name="connsiteX1" fmla="*/ 3019690 w 3019690"/>
                <a:gd name="connsiteY1" fmla="*/ 0 h 1087930"/>
                <a:gd name="connsiteX2" fmla="*/ 2750257 w 3019690"/>
                <a:gd name="connsiteY2" fmla="*/ 1074111 h 1087930"/>
                <a:gd name="connsiteX3" fmla="*/ 324706 w 3019690"/>
                <a:gd name="connsiteY3" fmla="*/ 1087930 h 1087930"/>
                <a:gd name="connsiteX4" fmla="*/ 10857 w 3019690"/>
                <a:gd name="connsiteY4" fmla="*/ 0 h 1087930"/>
                <a:gd name="connsiteX0" fmla="*/ 10857 w 3019690"/>
                <a:gd name="connsiteY0" fmla="*/ 0 h 1087930"/>
                <a:gd name="connsiteX1" fmla="*/ 3019690 w 3019690"/>
                <a:gd name="connsiteY1" fmla="*/ 0 h 1087930"/>
                <a:gd name="connsiteX2" fmla="*/ 2750257 w 3019690"/>
                <a:gd name="connsiteY2" fmla="*/ 1074111 h 1087930"/>
                <a:gd name="connsiteX3" fmla="*/ 324706 w 3019690"/>
                <a:gd name="connsiteY3" fmla="*/ 1087930 h 1087930"/>
                <a:gd name="connsiteX4" fmla="*/ 10857 w 3019690"/>
                <a:gd name="connsiteY4" fmla="*/ 0 h 1087930"/>
                <a:gd name="connsiteX0" fmla="*/ 10857 w 3019690"/>
                <a:gd name="connsiteY0" fmla="*/ 0 h 1087930"/>
                <a:gd name="connsiteX1" fmla="*/ 3019690 w 3019690"/>
                <a:gd name="connsiteY1" fmla="*/ 0 h 1087930"/>
                <a:gd name="connsiteX2" fmla="*/ 2750257 w 3019690"/>
                <a:gd name="connsiteY2" fmla="*/ 1074111 h 1087930"/>
                <a:gd name="connsiteX3" fmla="*/ 324706 w 3019690"/>
                <a:gd name="connsiteY3" fmla="*/ 1087930 h 1087930"/>
                <a:gd name="connsiteX4" fmla="*/ 10857 w 3019690"/>
                <a:gd name="connsiteY4" fmla="*/ 0 h 1087930"/>
                <a:gd name="connsiteX0" fmla="*/ 10857 w 3024779"/>
                <a:gd name="connsiteY0" fmla="*/ 0 h 1087930"/>
                <a:gd name="connsiteX1" fmla="*/ 3019690 w 3024779"/>
                <a:gd name="connsiteY1" fmla="*/ 0 h 1087930"/>
                <a:gd name="connsiteX2" fmla="*/ 2750257 w 3024779"/>
                <a:gd name="connsiteY2" fmla="*/ 1074111 h 1087930"/>
                <a:gd name="connsiteX3" fmla="*/ 324706 w 3024779"/>
                <a:gd name="connsiteY3" fmla="*/ 1087930 h 1087930"/>
                <a:gd name="connsiteX4" fmla="*/ 10857 w 3024779"/>
                <a:gd name="connsiteY4" fmla="*/ 0 h 108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4779" h="1087930">
                  <a:moveTo>
                    <a:pt x="10857" y="0"/>
                  </a:moveTo>
                  <a:lnTo>
                    <a:pt x="3019690" y="0"/>
                  </a:lnTo>
                  <a:cubicBezTo>
                    <a:pt x="2956641" y="358037"/>
                    <a:pt x="3184921" y="736883"/>
                    <a:pt x="2750257" y="1074111"/>
                  </a:cubicBezTo>
                  <a:lnTo>
                    <a:pt x="324706" y="1087930"/>
                  </a:lnTo>
                  <a:cubicBezTo>
                    <a:pt x="18156" y="769080"/>
                    <a:pt x="-25638" y="902760"/>
                    <a:pt x="10857" y="0"/>
                  </a:cubicBezTo>
                  <a:close/>
                </a:path>
              </a:pathLst>
            </a:custGeom>
            <a:solidFill>
              <a:schemeClr val="bg2"/>
            </a:solidFill>
          </p:spPr>
          <p:txBody>
            <a:bodyPr vert="horz" wrap="square" lIns="130000" tIns="65000" rIns="130000" bIns="65000" rtlCol="0" anchor="ctr">
              <a:spAutoFit/>
            </a:bodyPr>
            <a:lstStyle>
              <a:lvl1pPr algn="l" defTabSz="650001" rtl="0" eaLnBrk="1" latinLnBrk="0" hangingPunct="1">
                <a:spcBef>
                  <a:spcPct val="0"/>
                </a:spcBef>
                <a:buNone/>
                <a:defRPr sz="7800" b="1" kern="1200">
                  <a:solidFill>
                    <a:schemeClr val="tx1"/>
                  </a:solidFill>
                  <a:latin typeface="Cambria"/>
                  <a:ea typeface="+mj-ea"/>
                  <a:cs typeface="Cambria"/>
                </a:defRPr>
              </a:lvl1pPr>
            </a:lstStyle>
            <a:p>
              <a:pPr algn="ctr">
                <a:spcAft>
                  <a:spcPts val="600"/>
                </a:spcAft>
              </a:pPr>
              <a:r>
                <a:rPr lang="en-US" sz="2800" dirty="0">
                  <a:solidFill>
                    <a:schemeClr val="bg1"/>
                  </a:solidFill>
                  <a:latin typeface="Arial"/>
                  <a:cs typeface="Arial"/>
                </a:rPr>
                <a:t>Structured </a:t>
              </a:r>
              <a:br>
                <a:rPr lang="en-US" sz="2800" dirty="0">
                  <a:solidFill>
                    <a:schemeClr val="bg1"/>
                  </a:solidFill>
                  <a:latin typeface="Arial"/>
                  <a:cs typeface="Arial"/>
                </a:rPr>
              </a:br>
              <a:r>
                <a:rPr lang="en-US" sz="2800" dirty="0">
                  <a:solidFill>
                    <a:schemeClr val="bg1"/>
                  </a:solidFill>
                  <a:latin typeface="Arial"/>
                  <a:cs typeface="Arial"/>
                </a:rPr>
                <a:t>data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/>
            <a:srcRect l="28179" r="28360"/>
            <a:stretch/>
          </p:blipFill>
          <p:spPr>
            <a:xfrm>
              <a:off x="2496736" y="2859903"/>
              <a:ext cx="906332" cy="97276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7313" y="2859903"/>
              <a:ext cx="972763" cy="972763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9875" y="4412461"/>
              <a:ext cx="870743" cy="80108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7313" y="4412461"/>
              <a:ext cx="1203814" cy="80108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3902" y="5750967"/>
              <a:ext cx="2530188" cy="1576913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4955366" y="2472546"/>
            <a:ext cx="3043923" cy="6322658"/>
            <a:chOff x="4955366" y="2472546"/>
            <a:chExt cx="3043923" cy="6322658"/>
          </a:xfrm>
        </p:grpSpPr>
        <p:sp>
          <p:nvSpPr>
            <p:cNvPr id="16" name="Title 11"/>
            <p:cNvSpPr txBox="1">
              <a:spLocks/>
            </p:cNvSpPr>
            <p:nvPr/>
          </p:nvSpPr>
          <p:spPr>
            <a:xfrm>
              <a:off x="4955366" y="7790802"/>
              <a:ext cx="3043923" cy="999947"/>
            </a:xfrm>
            <a:custGeom>
              <a:avLst/>
              <a:gdLst>
                <a:gd name="connsiteX0" fmla="*/ 0 w 2892052"/>
                <a:gd name="connsiteY0" fmla="*/ 0 h 993044"/>
                <a:gd name="connsiteX1" fmla="*/ 2892052 w 2892052"/>
                <a:gd name="connsiteY1" fmla="*/ 0 h 993044"/>
                <a:gd name="connsiteX2" fmla="*/ 2892052 w 2892052"/>
                <a:gd name="connsiteY2" fmla="*/ 993044 h 993044"/>
                <a:gd name="connsiteX3" fmla="*/ 0 w 2892052"/>
                <a:gd name="connsiteY3" fmla="*/ 993044 h 993044"/>
                <a:gd name="connsiteX4" fmla="*/ 0 w 2892052"/>
                <a:gd name="connsiteY4" fmla="*/ 0 h 993044"/>
                <a:gd name="connsiteX0" fmla="*/ 0 w 2892052"/>
                <a:gd name="connsiteY0" fmla="*/ 0 h 1074111"/>
                <a:gd name="connsiteX1" fmla="*/ 2892052 w 2892052"/>
                <a:gd name="connsiteY1" fmla="*/ 0 h 1074111"/>
                <a:gd name="connsiteX2" fmla="*/ 2702906 w 2892052"/>
                <a:gd name="connsiteY2" fmla="*/ 1074111 h 1074111"/>
                <a:gd name="connsiteX3" fmla="*/ 0 w 2892052"/>
                <a:gd name="connsiteY3" fmla="*/ 993044 h 1074111"/>
                <a:gd name="connsiteX4" fmla="*/ 0 w 2892052"/>
                <a:gd name="connsiteY4" fmla="*/ 0 h 1074111"/>
                <a:gd name="connsiteX0" fmla="*/ 0 w 2892052"/>
                <a:gd name="connsiteY0" fmla="*/ 0 h 1074111"/>
                <a:gd name="connsiteX1" fmla="*/ 2892052 w 2892052"/>
                <a:gd name="connsiteY1" fmla="*/ 0 h 1074111"/>
                <a:gd name="connsiteX2" fmla="*/ 2702906 w 2892052"/>
                <a:gd name="connsiteY2" fmla="*/ 1074111 h 1074111"/>
                <a:gd name="connsiteX3" fmla="*/ 0 w 2892052"/>
                <a:gd name="connsiteY3" fmla="*/ 993044 h 1074111"/>
                <a:gd name="connsiteX4" fmla="*/ 0 w 2892052"/>
                <a:gd name="connsiteY4" fmla="*/ 0 h 1074111"/>
                <a:gd name="connsiteX0" fmla="*/ 0 w 2892052"/>
                <a:gd name="connsiteY0" fmla="*/ 0 h 1074111"/>
                <a:gd name="connsiteX1" fmla="*/ 2892052 w 2892052"/>
                <a:gd name="connsiteY1" fmla="*/ 0 h 1074111"/>
                <a:gd name="connsiteX2" fmla="*/ 2702906 w 2892052"/>
                <a:gd name="connsiteY2" fmla="*/ 1074111 h 1074111"/>
                <a:gd name="connsiteX3" fmla="*/ 0 w 2892052"/>
                <a:gd name="connsiteY3" fmla="*/ 993044 h 1074111"/>
                <a:gd name="connsiteX4" fmla="*/ 0 w 2892052"/>
                <a:gd name="connsiteY4" fmla="*/ 0 h 1074111"/>
                <a:gd name="connsiteX0" fmla="*/ 0 w 2892052"/>
                <a:gd name="connsiteY0" fmla="*/ 0 h 1087930"/>
                <a:gd name="connsiteX1" fmla="*/ 2892052 w 2892052"/>
                <a:gd name="connsiteY1" fmla="*/ 0 h 1087930"/>
                <a:gd name="connsiteX2" fmla="*/ 2702906 w 2892052"/>
                <a:gd name="connsiteY2" fmla="*/ 1074111 h 1087930"/>
                <a:gd name="connsiteX3" fmla="*/ 197068 w 2892052"/>
                <a:gd name="connsiteY3" fmla="*/ 1087930 h 1087930"/>
                <a:gd name="connsiteX4" fmla="*/ 0 w 2892052"/>
                <a:gd name="connsiteY4" fmla="*/ 0 h 1087930"/>
                <a:gd name="connsiteX0" fmla="*/ 0 w 2892052"/>
                <a:gd name="connsiteY0" fmla="*/ 0 h 1087930"/>
                <a:gd name="connsiteX1" fmla="*/ 2892052 w 2892052"/>
                <a:gd name="connsiteY1" fmla="*/ 0 h 1087930"/>
                <a:gd name="connsiteX2" fmla="*/ 2702906 w 2892052"/>
                <a:gd name="connsiteY2" fmla="*/ 1074111 h 1087930"/>
                <a:gd name="connsiteX3" fmla="*/ 197068 w 2892052"/>
                <a:gd name="connsiteY3" fmla="*/ 1087930 h 1087930"/>
                <a:gd name="connsiteX4" fmla="*/ 0 w 2892052"/>
                <a:gd name="connsiteY4" fmla="*/ 0 h 1087930"/>
                <a:gd name="connsiteX0" fmla="*/ 0 w 3008833"/>
                <a:gd name="connsiteY0" fmla="*/ 0 h 1087930"/>
                <a:gd name="connsiteX1" fmla="*/ 3008833 w 3008833"/>
                <a:gd name="connsiteY1" fmla="*/ 0 h 1087930"/>
                <a:gd name="connsiteX2" fmla="*/ 2819687 w 3008833"/>
                <a:gd name="connsiteY2" fmla="*/ 1074111 h 1087930"/>
                <a:gd name="connsiteX3" fmla="*/ 313849 w 3008833"/>
                <a:gd name="connsiteY3" fmla="*/ 1087930 h 1087930"/>
                <a:gd name="connsiteX4" fmla="*/ 0 w 3008833"/>
                <a:gd name="connsiteY4" fmla="*/ 0 h 1087930"/>
                <a:gd name="connsiteX0" fmla="*/ 0 w 3008833"/>
                <a:gd name="connsiteY0" fmla="*/ 0 h 1087930"/>
                <a:gd name="connsiteX1" fmla="*/ 3008833 w 3008833"/>
                <a:gd name="connsiteY1" fmla="*/ 0 h 1087930"/>
                <a:gd name="connsiteX2" fmla="*/ 2819687 w 3008833"/>
                <a:gd name="connsiteY2" fmla="*/ 1074111 h 1087930"/>
                <a:gd name="connsiteX3" fmla="*/ 313849 w 3008833"/>
                <a:gd name="connsiteY3" fmla="*/ 1087930 h 1087930"/>
                <a:gd name="connsiteX4" fmla="*/ 0 w 3008833"/>
                <a:gd name="connsiteY4" fmla="*/ 0 h 1087930"/>
                <a:gd name="connsiteX0" fmla="*/ 10857 w 3019690"/>
                <a:gd name="connsiteY0" fmla="*/ 0 h 1087930"/>
                <a:gd name="connsiteX1" fmla="*/ 3019690 w 3019690"/>
                <a:gd name="connsiteY1" fmla="*/ 0 h 1087930"/>
                <a:gd name="connsiteX2" fmla="*/ 2830544 w 3019690"/>
                <a:gd name="connsiteY2" fmla="*/ 1074111 h 1087930"/>
                <a:gd name="connsiteX3" fmla="*/ 324706 w 3019690"/>
                <a:gd name="connsiteY3" fmla="*/ 1087930 h 1087930"/>
                <a:gd name="connsiteX4" fmla="*/ 10857 w 3019690"/>
                <a:gd name="connsiteY4" fmla="*/ 0 h 1087930"/>
                <a:gd name="connsiteX0" fmla="*/ 10857 w 3019690"/>
                <a:gd name="connsiteY0" fmla="*/ 0 h 1087930"/>
                <a:gd name="connsiteX1" fmla="*/ 3019690 w 3019690"/>
                <a:gd name="connsiteY1" fmla="*/ 0 h 1087930"/>
                <a:gd name="connsiteX2" fmla="*/ 2830544 w 3019690"/>
                <a:gd name="connsiteY2" fmla="*/ 1074111 h 1087930"/>
                <a:gd name="connsiteX3" fmla="*/ 324706 w 3019690"/>
                <a:gd name="connsiteY3" fmla="*/ 1087930 h 1087930"/>
                <a:gd name="connsiteX4" fmla="*/ 10857 w 3019690"/>
                <a:gd name="connsiteY4" fmla="*/ 0 h 1087930"/>
                <a:gd name="connsiteX0" fmla="*/ 10857 w 3019690"/>
                <a:gd name="connsiteY0" fmla="*/ 0 h 1087930"/>
                <a:gd name="connsiteX1" fmla="*/ 3019690 w 3019690"/>
                <a:gd name="connsiteY1" fmla="*/ 0 h 1087930"/>
                <a:gd name="connsiteX2" fmla="*/ 2830544 w 3019690"/>
                <a:gd name="connsiteY2" fmla="*/ 1074111 h 1087930"/>
                <a:gd name="connsiteX3" fmla="*/ 324706 w 3019690"/>
                <a:gd name="connsiteY3" fmla="*/ 1087930 h 1087930"/>
                <a:gd name="connsiteX4" fmla="*/ 10857 w 3019690"/>
                <a:gd name="connsiteY4" fmla="*/ 0 h 1087930"/>
                <a:gd name="connsiteX0" fmla="*/ 10857 w 3019690"/>
                <a:gd name="connsiteY0" fmla="*/ 0 h 1087930"/>
                <a:gd name="connsiteX1" fmla="*/ 3019690 w 3019690"/>
                <a:gd name="connsiteY1" fmla="*/ 0 h 1087930"/>
                <a:gd name="connsiteX2" fmla="*/ 2750257 w 3019690"/>
                <a:gd name="connsiteY2" fmla="*/ 1074111 h 1087930"/>
                <a:gd name="connsiteX3" fmla="*/ 324706 w 3019690"/>
                <a:gd name="connsiteY3" fmla="*/ 1087930 h 1087930"/>
                <a:gd name="connsiteX4" fmla="*/ 10857 w 3019690"/>
                <a:gd name="connsiteY4" fmla="*/ 0 h 1087930"/>
                <a:gd name="connsiteX0" fmla="*/ 10857 w 3019690"/>
                <a:gd name="connsiteY0" fmla="*/ 0 h 1087930"/>
                <a:gd name="connsiteX1" fmla="*/ 3019690 w 3019690"/>
                <a:gd name="connsiteY1" fmla="*/ 0 h 1087930"/>
                <a:gd name="connsiteX2" fmla="*/ 2750257 w 3019690"/>
                <a:gd name="connsiteY2" fmla="*/ 1074111 h 1087930"/>
                <a:gd name="connsiteX3" fmla="*/ 324706 w 3019690"/>
                <a:gd name="connsiteY3" fmla="*/ 1087930 h 1087930"/>
                <a:gd name="connsiteX4" fmla="*/ 10857 w 3019690"/>
                <a:gd name="connsiteY4" fmla="*/ 0 h 1087930"/>
                <a:gd name="connsiteX0" fmla="*/ 10857 w 3019690"/>
                <a:gd name="connsiteY0" fmla="*/ 0 h 1087930"/>
                <a:gd name="connsiteX1" fmla="*/ 3019690 w 3019690"/>
                <a:gd name="connsiteY1" fmla="*/ 0 h 1087930"/>
                <a:gd name="connsiteX2" fmla="*/ 2750257 w 3019690"/>
                <a:gd name="connsiteY2" fmla="*/ 1074111 h 1087930"/>
                <a:gd name="connsiteX3" fmla="*/ 324706 w 3019690"/>
                <a:gd name="connsiteY3" fmla="*/ 1087930 h 1087930"/>
                <a:gd name="connsiteX4" fmla="*/ 10857 w 3019690"/>
                <a:gd name="connsiteY4" fmla="*/ 0 h 1087930"/>
                <a:gd name="connsiteX0" fmla="*/ 10857 w 3024779"/>
                <a:gd name="connsiteY0" fmla="*/ 0 h 1087930"/>
                <a:gd name="connsiteX1" fmla="*/ 3019690 w 3024779"/>
                <a:gd name="connsiteY1" fmla="*/ 0 h 1087930"/>
                <a:gd name="connsiteX2" fmla="*/ 2750257 w 3024779"/>
                <a:gd name="connsiteY2" fmla="*/ 1074111 h 1087930"/>
                <a:gd name="connsiteX3" fmla="*/ 324706 w 3024779"/>
                <a:gd name="connsiteY3" fmla="*/ 1087930 h 1087930"/>
                <a:gd name="connsiteX4" fmla="*/ 10857 w 3024779"/>
                <a:gd name="connsiteY4" fmla="*/ 0 h 1087930"/>
                <a:gd name="connsiteX0" fmla="*/ 10857 w 3024779"/>
                <a:gd name="connsiteY0" fmla="*/ 0 h 1112547"/>
                <a:gd name="connsiteX1" fmla="*/ 3019690 w 3024779"/>
                <a:gd name="connsiteY1" fmla="*/ 0 h 1112547"/>
                <a:gd name="connsiteX2" fmla="*/ 2750257 w 3024779"/>
                <a:gd name="connsiteY2" fmla="*/ 1074111 h 1112547"/>
                <a:gd name="connsiteX3" fmla="*/ 324706 w 3024779"/>
                <a:gd name="connsiteY3" fmla="*/ 1087930 h 1112547"/>
                <a:gd name="connsiteX4" fmla="*/ 10857 w 3024779"/>
                <a:gd name="connsiteY4" fmla="*/ 0 h 1112547"/>
                <a:gd name="connsiteX0" fmla="*/ 10857 w 3024779"/>
                <a:gd name="connsiteY0" fmla="*/ 0 h 1183970"/>
                <a:gd name="connsiteX1" fmla="*/ 3019690 w 3024779"/>
                <a:gd name="connsiteY1" fmla="*/ 0 h 1183970"/>
                <a:gd name="connsiteX2" fmla="*/ 2750257 w 3024779"/>
                <a:gd name="connsiteY2" fmla="*/ 1074111 h 1183970"/>
                <a:gd name="connsiteX3" fmla="*/ 2197152 w 3024779"/>
                <a:gd name="connsiteY3" fmla="*/ 1136671 h 1183970"/>
                <a:gd name="connsiteX4" fmla="*/ 324706 w 3024779"/>
                <a:gd name="connsiteY4" fmla="*/ 1087930 h 1183970"/>
                <a:gd name="connsiteX5" fmla="*/ 10857 w 3024779"/>
                <a:gd name="connsiteY5" fmla="*/ 0 h 1183970"/>
                <a:gd name="connsiteX0" fmla="*/ 10857 w 3024779"/>
                <a:gd name="connsiteY0" fmla="*/ 0 h 1183970"/>
                <a:gd name="connsiteX1" fmla="*/ 3019690 w 3024779"/>
                <a:gd name="connsiteY1" fmla="*/ 0 h 1183970"/>
                <a:gd name="connsiteX2" fmla="*/ 2750257 w 3024779"/>
                <a:gd name="connsiteY2" fmla="*/ 1074111 h 1183970"/>
                <a:gd name="connsiteX3" fmla="*/ 2197152 w 3024779"/>
                <a:gd name="connsiteY3" fmla="*/ 1136671 h 1183970"/>
                <a:gd name="connsiteX4" fmla="*/ 324706 w 3024779"/>
                <a:gd name="connsiteY4" fmla="*/ 1087930 h 1183970"/>
                <a:gd name="connsiteX5" fmla="*/ 10857 w 3024779"/>
                <a:gd name="connsiteY5" fmla="*/ 0 h 1183970"/>
                <a:gd name="connsiteX0" fmla="*/ 10857 w 3019690"/>
                <a:gd name="connsiteY0" fmla="*/ 0 h 1183970"/>
                <a:gd name="connsiteX1" fmla="*/ 3019690 w 3019690"/>
                <a:gd name="connsiteY1" fmla="*/ 0 h 1183970"/>
                <a:gd name="connsiteX2" fmla="*/ 2737028 w 3019690"/>
                <a:gd name="connsiteY2" fmla="*/ 1037877 h 1183970"/>
                <a:gd name="connsiteX3" fmla="*/ 2197152 w 3019690"/>
                <a:gd name="connsiteY3" fmla="*/ 1136671 h 1183970"/>
                <a:gd name="connsiteX4" fmla="*/ 324706 w 3019690"/>
                <a:gd name="connsiteY4" fmla="*/ 1087930 h 1183970"/>
                <a:gd name="connsiteX5" fmla="*/ 10857 w 3019690"/>
                <a:gd name="connsiteY5" fmla="*/ 0 h 1183970"/>
                <a:gd name="connsiteX0" fmla="*/ 10857 w 3019690"/>
                <a:gd name="connsiteY0" fmla="*/ 0 h 1183970"/>
                <a:gd name="connsiteX1" fmla="*/ 3019690 w 3019690"/>
                <a:gd name="connsiteY1" fmla="*/ 0 h 1183970"/>
                <a:gd name="connsiteX2" fmla="*/ 2737028 w 3019690"/>
                <a:gd name="connsiteY2" fmla="*/ 1037877 h 1183970"/>
                <a:gd name="connsiteX3" fmla="*/ 2197152 w 3019690"/>
                <a:gd name="connsiteY3" fmla="*/ 1136671 h 1183970"/>
                <a:gd name="connsiteX4" fmla="*/ 324706 w 3019690"/>
                <a:gd name="connsiteY4" fmla="*/ 1087930 h 1183970"/>
                <a:gd name="connsiteX5" fmla="*/ 10857 w 3019690"/>
                <a:gd name="connsiteY5" fmla="*/ 0 h 1183970"/>
                <a:gd name="connsiteX0" fmla="*/ 10857 w 3034251"/>
                <a:gd name="connsiteY0" fmla="*/ 0 h 1183970"/>
                <a:gd name="connsiteX1" fmla="*/ 3019690 w 3034251"/>
                <a:gd name="connsiteY1" fmla="*/ 0 h 1183970"/>
                <a:gd name="connsiteX2" fmla="*/ 2770101 w 3034251"/>
                <a:gd name="connsiteY2" fmla="*/ 1088606 h 1183970"/>
                <a:gd name="connsiteX3" fmla="*/ 2197152 w 3034251"/>
                <a:gd name="connsiteY3" fmla="*/ 1136671 h 1183970"/>
                <a:gd name="connsiteX4" fmla="*/ 324706 w 3034251"/>
                <a:gd name="connsiteY4" fmla="*/ 1087930 h 1183970"/>
                <a:gd name="connsiteX5" fmla="*/ 10857 w 3034251"/>
                <a:gd name="connsiteY5" fmla="*/ 0 h 1183970"/>
                <a:gd name="connsiteX0" fmla="*/ 10857 w 3034251"/>
                <a:gd name="connsiteY0" fmla="*/ 0 h 1202793"/>
                <a:gd name="connsiteX1" fmla="*/ 3019690 w 3034251"/>
                <a:gd name="connsiteY1" fmla="*/ 0 h 1202793"/>
                <a:gd name="connsiteX2" fmla="*/ 2770101 w 3034251"/>
                <a:gd name="connsiteY2" fmla="*/ 1088606 h 1202793"/>
                <a:gd name="connsiteX3" fmla="*/ 2190537 w 3034251"/>
                <a:gd name="connsiteY3" fmla="*/ 1180152 h 1202793"/>
                <a:gd name="connsiteX4" fmla="*/ 324706 w 3034251"/>
                <a:gd name="connsiteY4" fmla="*/ 1087930 h 1202793"/>
                <a:gd name="connsiteX5" fmla="*/ 10857 w 3034251"/>
                <a:gd name="connsiteY5" fmla="*/ 0 h 1202793"/>
                <a:gd name="connsiteX0" fmla="*/ 10857 w 3034251"/>
                <a:gd name="connsiteY0" fmla="*/ 0 h 1202793"/>
                <a:gd name="connsiteX1" fmla="*/ 3019690 w 3034251"/>
                <a:gd name="connsiteY1" fmla="*/ 0 h 1202793"/>
                <a:gd name="connsiteX2" fmla="*/ 2770101 w 3034251"/>
                <a:gd name="connsiteY2" fmla="*/ 1088606 h 1202793"/>
                <a:gd name="connsiteX3" fmla="*/ 2190537 w 3034251"/>
                <a:gd name="connsiteY3" fmla="*/ 1180152 h 1202793"/>
                <a:gd name="connsiteX4" fmla="*/ 324706 w 3034251"/>
                <a:gd name="connsiteY4" fmla="*/ 1087930 h 1202793"/>
                <a:gd name="connsiteX5" fmla="*/ 10857 w 3034251"/>
                <a:gd name="connsiteY5" fmla="*/ 0 h 1202793"/>
                <a:gd name="connsiteX0" fmla="*/ 13778 w 3037172"/>
                <a:gd name="connsiteY0" fmla="*/ 0 h 1206438"/>
                <a:gd name="connsiteX1" fmla="*/ 3022611 w 3037172"/>
                <a:gd name="connsiteY1" fmla="*/ 0 h 1206438"/>
                <a:gd name="connsiteX2" fmla="*/ 2773022 w 3037172"/>
                <a:gd name="connsiteY2" fmla="*/ 1088606 h 1206438"/>
                <a:gd name="connsiteX3" fmla="*/ 2193458 w 3037172"/>
                <a:gd name="connsiteY3" fmla="*/ 1180152 h 1206438"/>
                <a:gd name="connsiteX4" fmla="*/ 301168 w 3037172"/>
                <a:gd name="connsiteY4" fmla="*/ 1095177 h 1206438"/>
                <a:gd name="connsiteX5" fmla="*/ 13778 w 3037172"/>
                <a:gd name="connsiteY5" fmla="*/ 0 h 1206438"/>
                <a:gd name="connsiteX0" fmla="*/ 13778 w 3037172"/>
                <a:gd name="connsiteY0" fmla="*/ 0 h 1180312"/>
                <a:gd name="connsiteX1" fmla="*/ 3022611 w 3037172"/>
                <a:gd name="connsiteY1" fmla="*/ 0 h 1180312"/>
                <a:gd name="connsiteX2" fmla="*/ 2773022 w 3037172"/>
                <a:gd name="connsiteY2" fmla="*/ 1088606 h 1180312"/>
                <a:gd name="connsiteX3" fmla="*/ 2193458 w 3037172"/>
                <a:gd name="connsiteY3" fmla="*/ 1180152 h 1180312"/>
                <a:gd name="connsiteX4" fmla="*/ 301168 w 3037172"/>
                <a:gd name="connsiteY4" fmla="*/ 1095177 h 1180312"/>
                <a:gd name="connsiteX5" fmla="*/ 13778 w 3037172"/>
                <a:gd name="connsiteY5" fmla="*/ 0 h 1180312"/>
                <a:gd name="connsiteX0" fmla="*/ 13778 w 3037172"/>
                <a:gd name="connsiteY0" fmla="*/ 0 h 1152537"/>
                <a:gd name="connsiteX1" fmla="*/ 3022611 w 3037172"/>
                <a:gd name="connsiteY1" fmla="*/ 0 h 1152537"/>
                <a:gd name="connsiteX2" fmla="*/ 2773022 w 3037172"/>
                <a:gd name="connsiteY2" fmla="*/ 1088606 h 1152537"/>
                <a:gd name="connsiteX3" fmla="*/ 2193458 w 3037172"/>
                <a:gd name="connsiteY3" fmla="*/ 1151165 h 1152537"/>
                <a:gd name="connsiteX4" fmla="*/ 301168 w 3037172"/>
                <a:gd name="connsiteY4" fmla="*/ 1095177 h 1152537"/>
                <a:gd name="connsiteX5" fmla="*/ 13778 w 3037172"/>
                <a:gd name="connsiteY5" fmla="*/ 0 h 1152537"/>
                <a:gd name="connsiteX0" fmla="*/ 13778 w 3037172"/>
                <a:gd name="connsiteY0" fmla="*/ 0 h 1141804"/>
                <a:gd name="connsiteX1" fmla="*/ 3022611 w 3037172"/>
                <a:gd name="connsiteY1" fmla="*/ 0 h 1141804"/>
                <a:gd name="connsiteX2" fmla="*/ 2773022 w 3037172"/>
                <a:gd name="connsiteY2" fmla="*/ 1088606 h 1141804"/>
                <a:gd name="connsiteX3" fmla="*/ 2193458 w 3037172"/>
                <a:gd name="connsiteY3" fmla="*/ 1136671 h 1141804"/>
                <a:gd name="connsiteX4" fmla="*/ 301168 w 3037172"/>
                <a:gd name="connsiteY4" fmla="*/ 1095177 h 1141804"/>
                <a:gd name="connsiteX5" fmla="*/ 13778 w 3037172"/>
                <a:gd name="connsiteY5" fmla="*/ 0 h 1141804"/>
                <a:gd name="connsiteX0" fmla="*/ 13778 w 3037172"/>
                <a:gd name="connsiteY0" fmla="*/ 0 h 1149741"/>
                <a:gd name="connsiteX1" fmla="*/ 3022611 w 3037172"/>
                <a:gd name="connsiteY1" fmla="*/ 0 h 1149741"/>
                <a:gd name="connsiteX2" fmla="*/ 2773022 w 3037172"/>
                <a:gd name="connsiteY2" fmla="*/ 1088606 h 1149741"/>
                <a:gd name="connsiteX3" fmla="*/ 2193458 w 3037172"/>
                <a:gd name="connsiteY3" fmla="*/ 1136671 h 1149741"/>
                <a:gd name="connsiteX4" fmla="*/ 301168 w 3037172"/>
                <a:gd name="connsiteY4" fmla="*/ 1095177 h 1149741"/>
                <a:gd name="connsiteX5" fmla="*/ 13778 w 3037172"/>
                <a:gd name="connsiteY5" fmla="*/ 0 h 1149741"/>
                <a:gd name="connsiteX0" fmla="*/ 20529 w 3043923"/>
                <a:gd name="connsiteY0" fmla="*/ 0 h 1149741"/>
                <a:gd name="connsiteX1" fmla="*/ 3029362 w 3043923"/>
                <a:gd name="connsiteY1" fmla="*/ 0 h 1149741"/>
                <a:gd name="connsiteX2" fmla="*/ 2779773 w 3043923"/>
                <a:gd name="connsiteY2" fmla="*/ 1088606 h 1149741"/>
                <a:gd name="connsiteX3" fmla="*/ 2200209 w 3043923"/>
                <a:gd name="connsiteY3" fmla="*/ 1136671 h 1149741"/>
                <a:gd name="connsiteX4" fmla="*/ 268231 w 3043923"/>
                <a:gd name="connsiteY4" fmla="*/ 1095177 h 1149741"/>
                <a:gd name="connsiteX5" fmla="*/ 20529 w 3043923"/>
                <a:gd name="connsiteY5" fmla="*/ 0 h 1149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3923" h="1149741">
                  <a:moveTo>
                    <a:pt x="20529" y="0"/>
                  </a:moveTo>
                  <a:lnTo>
                    <a:pt x="3029362" y="0"/>
                  </a:lnTo>
                  <a:cubicBezTo>
                    <a:pt x="2966313" y="358037"/>
                    <a:pt x="3214437" y="751378"/>
                    <a:pt x="2779773" y="1088606"/>
                  </a:cubicBezTo>
                  <a:cubicBezTo>
                    <a:pt x="2485034" y="1146401"/>
                    <a:pt x="2604467" y="1134369"/>
                    <a:pt x="2200209" y="1136671"/>
                  </a:cubicBezTo>
                  <a:cubicBezTo>
                    <a:pt x="1795951" y="1138974"/>
                    <a:pt x="395588" y="1183036"/>
                    <a:pt x="268231" y="1095177"/>
                  </a:cubicBezTo>
                  <a:cubicBezTo>
                    <a:pt x="-38319" y="776327"/>
                    <a:pt x="-15966" y="902760"/>
                    <a:pt x="20529" y="0"/>
                  </a:cubicBezTo>
                  <a:close/>
                </a:path>
              </a:pathLst>
            </a:custGeom>
            <a:solidFill>
              <a:schemeClr val="bg2"/>
            </a:solidFill>
          </p:spPr>
          <p:txBody>
            <a:bodyPr vert="horz" wrap="square" lIns="130000" tIns="65000" rIns="130000" bIns="65000" rtlCol="0" anchor="ctr">
              <a:spAutoFit/>
            </a:bodyPr>
            <a:lstStyle>
              <a:lvl1pPr algn="l" defTabSz="650001" rtl="0" eaLnBrk="1" latinLnBrk="0" hangingPunct="1">
                <a:spcBef>
                  <a:spcPct val="0"/>
                </a:spcBef>
                <a:buNone/>
                <a:defRPr sz="7800" b="1" kern="1200">
                  <a:solidFill>
                    <a:schemeClr val="tx1"/>
                  </a:solidFill>
                  <a:latin typeface="Cambria"/>
                  <a:ea typeface="+mj-ea"/>
                  <a:cs typeface="Cambria"/>
                </a:defRPr>
              </a:lvl1pPr>
            </a:lstStyle>
            <a:p>
              <a:pPr algn="ctr">
                <a:spcAft>
                  <a:spcPts val="600"/>
                </a:spcAft>
              </a:pPr>
              <a:r>
                <a:rPr lang="en-US" sz="2800" dirty="0">
                  <a:solidFill>
                    <a:schemeClr val="bg1"/>
                  </a:solidFill>
                  <a:latin typeface="Arial"/>
                  <a:cs typeface="Arial"/>
                </a:rPr>
                <a:t>Semi-structured </a:t>
              </a:r>
              <a:br>
                <a:rPr lang="en-US" sz="2800" dirty="0">
                  <a:solidFill>
                    <a:schemeClr val="bg1"/>
                  </a:solidFill>
                  <a:latin typeface="Arial"/>
                  <a:cs typeface="Arial"/>
                </a:rPr>
              </a:br>
              <a:r>
                <a:rPr lang="en-US" sz="2800" dirty="0">
                  <a:solidFill>
                    <a:schemeClr val="bg1"/>
                  </a:solidFill>
                  <a:latin typeface="Arial"/>
                  <a:cs typeface="Arial"/>
                </a:rPr>
                <a:t>data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15441" y="5336924"/>
              <a:ext cx="1992050" cy="240538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71241" y="2939191"/>
              <a:ext cx="1875344" cy="227435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70529" y="3959506"/>
              <a:ext cx="1254039" cy="125403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0"/>
            <a:srcRect l="8856" r="9264"/>
            <a:stretch/>
          </p:blipFill>
          <p:spPr>
            <a:xfrm>
              <a:off x="4998874" y="6073841"/>
              <a:ext cx="1026795" cy="1254039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4962118" y="2472546"/>
              <a:ext cx="3012833" cy="6322658"/>
            </a:xfrm>
            <a:prstGeom prst="roundRect">
              <a:avLst/>
            </a:prstGeom>
            <a:noFill/>
            <a:ln w="57150" cmpd="sng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9139272" y="2472546"/>
            <a:ext cx="3037172" cy="6322658"/>
            <a:chOff x="9139272" y="2472546"/>
            <a:chExt cx="3037172" cy="632265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95937" y="5119039"/>
              <a:ext cx="1263855" cy="126385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655704" y="3959505"/>
              <a:ext cx="1138696" cy="1046237"/>
            </a:xfrm>
            <a:prstGeom prst="rect">
              <a:avLst/>
            </a:prstGeom>
          </p:spPr>
        </p:pic>
        <p:sp>
          <p:nvSpPr>
            <p:cNvPr id="11" name="Rounded Rectangle 10"/>
            <p:cNvSpPr/>
            <p:nvPr/>
          </p:nvSpPr>
          <p:spPr>
            <a:xfrm>
              <a:off x="9154139" y="2472546"/>
              <a:ext cx="3012833" cy="6322658"/>
            </a:xfrm>
            <a:prstGeom prst="roundRect">
              <a:avLst/>
            </a:prstGeom>
            <a:noFill/>
            <a:ln w="57150" cmpd="sng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1"/>
            <p:cNvSpPr txBox="1">
              <a:spLocks/>
            </p:cNvSpPr>
            <p:nvPr/>
          </p:nvSpPr>
          <p:spPr>
            <a:xfrm>
              <a:off x="9139272" y="7742311"/>
              <a:ext cx="3037172" cy="1042219"/>
            </a:xfrm>
            <a:custGeom>
              <a:avLst/>
              <a:gdLst>
                <a:gd name="connsiteX0" fmla="*/ 0 w 2892052"/>
                <a:gd name="connsiteY0" fmla="*/ 0 h 993044"/>
                <a:gd name="connsiteX1" fmla="*/ 2892052 w 2892052"/>
                <a:gd name="connsiteY1" fmla="*/ 0 h 993044"/>
                <a:gd name="connsiteX2" fmla="*/ 2892052 w 2892052"/>
                <a:gd name="connsiteY2" fmla="*/ 993044 h 993044"/>
                <a:gd name="connsiteX3" fmla="*/ 0 w 2892052"/>
                <a:gd name="connsiteY3" fmla="*/ 993044 h 993044"/>
                <a:gd name="connsiteX4" fmla="*/ 0 w 2892052"/>
                <a:gd name="connsiteY4" fmla="*/ 0 h 993044"/>
                <a:gd name="connsiteX0" fmla="*/ 0 w 2892052"/>
                <a:gd name="connsiteY0" fmla="*/ 0 h 1074111"/>
                <a:gd name="connsiteX1" fmla="*/ 2892052 w 2892052"/>
                <a:gd name="connsiteY1" fmla="*/ 0 h 1074111"/>
                <a:gd name="connsiteX2" fmla="*/ 2702906 w 2892052"/>
                <a:gd name="connsiteY2" fmla="*/ 1074111 h 1074111"/>
                <a:gd name="connsiteX3" fmla="*/ 0 w 2892052"/>
                <a:gd name="connsiteY3" fmla="*/ 993044 h 1074111"/>
                <a:gd name="connsiteX4" fmla="*/ 0 w 2892052"/>
                <a:gd name="connsiteY4" fmla="*/ 0 h 1074111"/>
                <a:gd name="connsiteX0" fmla="*/ 0 w 2892052"/>
                <a:gd name="connsiteY0" fmla="*/ 0 h 1074111"/>
                <a:gd name="connsiteX1" fmla="*/ 2892052 w 2892052"/>
                <a:gd name="connsiteY1" fmla="*/ 0 h 1074111"/>
                <a:gd name="connsiteX2" fmla="*/ 2702906 w 2892052"/>
                <a:gd name="connsiteY2" fmla="*/ 1074111 h 1074111"/>
                <a:gd name="connsiteX3" fmla="*/ 0 w 2892052"/>
                <a:gd name="connsiteY3" fmla="*/ 993044 h 1074111"/>
                <a:gd name="connsiteX4" fmla="*/ 0 w 2892052"/>
                <a:gd name="connsiteY4" fmla="*/ 0 h 1074111"/>
                <a:gd name="connsiteX0" fmla="*/ 0 w 2892052"/>
                <a:gd name="connsiteY0" fmla="*/ 0 h 1074111"/>
                <a:gd name="connsiteX1" fmla="*/ 2892052 w 2892052"/>
                <a:gd name="connsiteY1" fmla="*/ 0 h 1074111"/>
                <a:gd name="connsiteX2" fmla="*/ 2702906 w 2892052"/>
                <a:gd name="connsiteY2" fmla="*/ 1074111 h 1074111"/>
                <a:gd name="connsiteX3" fmla="*/ 0 w 2892052"/>
                <a:gd name="connsiteY3" fmla="*/ 993044 h 1074111"/>
                <a:gd name="connsiteX4" fmla="*/ 0 w 2892052"/>
                <a:gd name="connsiteY4" fmla="*/ 0 h 1074111"/>
                <a:gd name="connsiteX0" fmla="*/ 0 w 2892052"/>
                <a:gd name="connsiteY0" fmla="*/ 0 h 1087930"/>
                <a:gd name="connsiteX1" fmla="*/ 2892052 w 2892052"/>
                <a:gd name="connsiteY1" fmla="*/ 0 h 1087930"/>
                <a:gd name="connsiteX2" fmla="*/ 2702906 w 2892052"/>
                <a:gd name="connsiteY2" fmla="*/ 1074111 h 1087930"/>
                <a:gd name="connsiteX3" fmla="*/ 197068 w 2892052"/>
                <a:gd name="connsiteY3" fmla="*/ 1087930 h 1087930"/>
                <a:gd name="connsiteX4" fmla="*/ 0 w 2892052"/>
                <a:gd name="connsiteY4" fmla="*/ 0 h 1087930"/>
                <a:gd name="connsiteX0" fmla="*/ 0 w 2892052"/>
                <a:gd name="connsiteY0" fmla="*/ 0 h 1087930"/>
                <a:gd name="connsiteX1" fmla="*/ 2892052 w 2892052"/>
                <a:gd name="connsiteY1" fmla="*/ 0 h 1087930"/>
                <a:gd name="connsiteX2" fmla="*/ 2702906 w 2892052"/>
                <a:gd name="connsiteY2" fmla="*/ 1074111 h 1087930"/>
                <a:gd name="connsiteX3" fmla="*/ 197068 w 2892052"/>
                <a:gd name="connsiteY3" fmla="*/ 1087930 h 1087930"/>
                <a:gd name="connsiteX4" fmla="*/ 0 w 2892052"/>
                <a:gd name="connsiteY4" fmla="*/ 0 h 1087930"/>
                <a:gd name="connsiteX0" fmla="*/ 0 w 3008833"/>
                <a:gd name="connsiteY0" fmla="*/ 0 h 1087930"/>
                <a:gd name="connsiteX1" fmla="*/ 3008833 w 3008833"/>
                <a:gd name="connsiteY1" fmla="*/ 0 h 1087930"/>
                <a:gd name="connsiteX2" fmla="*/ 2819687 w 3008833"/>
                <a:gd name="connsiteY2" fmla="*/ 1074111 h 1087930"/>
                <a:gd name="connsiteX3" fmla="*/ 313849 w 3008833"/>
                <a:gd name="connsiteY3" fmla="*/ 1087930 h 1087930"/>
                <a:gd name="connsiteX4" fmla="*/ 0 w 3008833"/>
                <a:gd name="connsiteY4" fmla="*/ 0 h 1087930"/>
                <a:gd name="connsiteX0" fmla="*/ 0 w 3008833"/>
                <a:gd name="connsiteY0" fmla="*/ 0 h 1087930"/>
                <a:gd name="connsiteX1" fmla="*/ 3008833 w 3008833"/>
                <a:gd name="connsiteY1" fmla="*/ 0 h 1087930"/>
                <a:gd name="connsiteX2" fmla="*/ 2819687 w 3008833"/>
                <a:gd name="connsiteY2" fmla="*/ 1074111 h 1087930"/>
                <a:gd name="connsiteX3" fmla="*/ 313849 w 3008833"/>
                <a:gd name="connsiteY3" fmla="*/ 1087930 h 1087930"/>
                <a:gd name="connsiteX4" fmla="*/ 0 w 3008833"/>
                <a:gd name="connsiteY4" fmla="*/ 0 h 1087930"/>
                <a:gd name="connsiteX0" fmla="*/ 10857 w 3019690"/>
                <a:gd name="connsiteY0" fmla="*/ 0 h 1087930"/>
                <a:gd name="connsiteX1" fmla="*/ 3019690 w 3019690"/>
                <a:gd name="connsiteY1" fmla="*/ 0 h 1087930"/>
                <a:gd name="connsiteX2" fmla="*/ 2830544 w 3019690"/>
                <a:gd name="connsiteY2" fmla="*/ 1074111 h 1087930"/>
                <a:gd name="connsiteX3" fmla="*/ 324706 w 3019690"/>
                <a:gd name="connsiteY3" fmla="*/ 1087930 h 1087930"/>
                <a:gd name="connsiteX4" fmla="*/ 10857 w 3019690"/>
                <a:gd name="connsiteY4" fmla="*/ 0 h 1087930"/>
                <a:gd name="connsiteX0" fmla="*/ 10857 w 3019690"/>
                <a:gd name="connsiteY0" fmla="*/ 0 h 1087930"/>
                <a:gd name="connsiteX1" fmla="*/ 3019690 w 3019690"/>
                <a:gd name="connsiteY1" fmla="*/ 0 h 1087930"/>
                <a:gd name="connsiteX2" fmla="*/ 2830544 w 3019690"/>
                <a:gd name="connsiteY2" fmla="*/ 1074111 h 1087930"/>
                <a:gd name="connsiteX3" fmla="*/ 324706 w 3019690"/>
                <a:gd name="connsiteY3" fmla="*/ 1087930 h 1087930"/>
                <a:gd name="connsiteX4" fmla="*/ 10857 w 3019690"/>
                <a:gd name="connsiteY4" fmla="*/ 0 h 1087930"/>
                <a:gd name="connsiteX0" fmla="*/ 10857 w 3019690"/>
                <a:gd name="connsiteY0" fmla="*/ 0 h 1087930"/>
                <a:gd name="connsiteX1" fmla="*/ 3019690 w 3019690"/>
                <a:gd name="connsiteY1" fmla="*/ 0 h 1087930"/>
                <a:gd name="connsiteX2" fmla="*/ 2830544 w 3019690"/>
                <a:gd name="connsiteY2" fmla="*/ 1074111 h 1087930"/>
                <a:gd name="connsiteX3" fmla="*/ 324706 w 3019690"/>
                <a:gd name="connsiteY3" fmla="*/ 1087930 h 1087930"/>
                <a:gd name="connsiteX4" fmla="*/ 10857 w 3019690"/>
                <a:gd name="connsiteY4" fmla="*/ 0 h 1087930"/>
                <a:gd name="connsiteX0" fmla="*/ 10857 w 3019690"/>
                <a:gd name="connsiteY0" fmla="*/ 0 h 1087930"/>
                <a:gd name="connsiteX1" fmla="*/ 3019690 w 3019690"/>
                <a:gd name="connsiteY1" fmla="*/ 0 h 1087930"/>
                <a:gd name="connsiteX2" fmla="*/ 2750257 w 3019690"/>
                <a:gd name="connsiteY2" fmla="*/ 1074111 h 1087930"/>
                <a:gd name="connsiteX3" fmla="*/ 324706 w 3019690"/>
                <a:gd name="connsiteY3" fmla="*/ 1087930 h 1087930"/>
                <a:gd name="connsiteX4" fmla="*/ 10857 w 3019690"/>
                <a:gd name="connsiteY4" fmla="*/ 0 h 1087930"/>
                <a:gd name="connsiteX0" fmla="*/ 10857 w 3019690"/>
                <a:gd name="connsiteY0" fmla="*/ 0 h 1087930"/>
                <a:gd name="connsiteX1" fmla="*/ 3019690 w 3019690"/>
                <a:gd name="connsiteY1" fmla="*/ 0 h 1087930"/>
                <a:gd name="connsiteX2" fmla="*/ 2750257 w 3019690"/>
                <a:gd name="connsiteY2" fmla="*/ 1074111 h 1087930"/>
                <a:gd name="connsiteX3" fmla="*/ 324706 w 3019690"/>
                <a:gd name="connsiteY3" fmla="*/ 1087930 h 1087930"/>
                <a:gd name="connsiteX4" fmla="*/ 10857 w 3019690"/>
                <a:gd name="connsiteY4" fmla="*/ 0 h 1087930"/>
                <a:gd name="connsiteX0" fmla="*/ 10857 w 3019690"/>
                <a:gd name="connsiteY0" fmla="*/ 0 h 1087930"/>
                <a:gd name="connsiteX1" fmla="*/ 3019690 w 3019690"/>
                <a:gd name="connsiteY1" fmla="*/ 0 h 1087930"/>
                <a:gd name="connsiteX2" fmla="*/ 2750257 w 3019690"/>
                <a:gd name="connsiteY2" fmla="*/ 1074111 h 1087930"/>
                <a:gd name="connsiteX3" fmla="*/ 324706 w 3019690"/>
                <a:gd name="connsiteY3" fmla="*/ 1087930 h 1087930"/>
                <a:gd name="connsiteX4" fmla="*/ 10857 w 3019690"/>
                <a:gd name="connsiteY4" fmla="*/ 0 h 1087930"/>
                <a:gd name="connsiteX0" fmla="*/ 10857 w 3024779"/>
                <a:gd name="connsiteY0" fmla="*/ 0 h 1087930"/>
                <a:gd name="connsiteX1" fmla="*/ 3019690 w 3024779"/>
                <a:gd name="connsiteY1" fmla="*/ 0 h 1087930"/>
                <a:gd name="connsiteX2" fmla="*/ 2750257 w 3024779"/>
                <a:gd name="connsiteY2" fmla="*/ 1074111 h 1087930"/>
                <a:gd name="connsiteX3" fmla="*/ 324706 w 3024779"/>
                <a:gd name="connsiteY3" fmla="*/ 1087930 h 1087930"/>
                <a:gd name="connsiteX4" fmla="*/ 10857 w 3024779"/>
                <a:gd name="connsiteY4" fmla="*/ 0 h 1087930"/>
                <a:gd name="connsiteX0" fmla="*/ 10857 w 3024779"/>
                <a:gd name="connsiteY0" fmla="*/ 0 h 1112547"/>
                <a:gd name="connsiteX1" fmla="*/ 3019690 w 3024779"/>
                <a:gd name="connsiteY1" fmla="*/ 0 h 1112547"/>
                <a:gd name="connsiteX2" fmla="*/ 2750257 w 3024779"/>
                <a:gd name="connsiteY2" fmla="*/ 1074111 h 1112547"/>
                <a:gd name="connsiteX3" fmla="*/ 324706 w 3024779"/>
                <a:gd name="connsiteY3" fmla="*/ 1087930 h 1112547"/>
                <a:gd name="connsiteX4" fmla="*/ 10857 w 3024779"/>
                <a:gd name="connsiteY4" fmla="*/ 0 h 1112547"/>
                <a:gd name="connsiteX0" fmla="*/ 10857 w 3024779"/>
                <a:gd name="connsiteY0" fmla="*/ 0 h 1183970"/>
                <a:gd name="connsiteX1" fmla="*/ 3019690 w 3024779"/>
                <a:gd name="connsiteY1" fmla="*/ 0 h 1183970"/>
                <a:gd name="connsiteX2" fmla="*/ 2750257 w 3024779"/>
                <a:gd name="connsiteY2" fmla="*/ 1074111 h 1183970"/>
                <a:gd name="connsiteX3" fmla="*/ 2197152 w 3024779"/>
                <a:gd name="connsiteY3" fmla="*/ 1136671 h 1183970"/>
                <a:gd name="connsiteX4" fmla="*/ 324706 w 3024779"/>
                <a:gd name="connsiteY4" fmla="*/ 1087930 h 1183970"/>
                <a:gd name="connsiteX5" fmla="*/ 10857 w 3024779"/>
                <a:gd name="connsiteY5" fmla="*/ 0 h 1183970"/>
                <a:gd name="connsiteX0" fmla="*/ 10857 w 3024779"/>
                <a:gd name="connsiteY0" fmla="*/ 0 h 1183970"/>
                <a:gd name="connsiteX1" fmla="*/ 3019690 w 3024779"/>
                <a:gd name="connsiteY1" fmla="*/ 0 h 1183970"/>
                <a:gd name="connsiteX2" fmla="*/ 2750257 w 3024779"/>
                <a:gd name="connsiteY2" fmla="*/ 1074111 h 1183970"/>
                <a:gd name="connsiteX3" fmla="*/ 2197152 w 3024779"/>
                <a:gd name="connsiteY3" fmla="*/ 1136671 h 1183970"/>
                <a:gd name="connsiteX4" fmla="*/ 324706 w 3024779"/>
                <a:gd name="connsiteY4" fmla="*/ 1087930 h 1183970"/>
                <a:gd name="connsiteX5" fmla="*/ 10857 w 3024779"/>
                <a:gd name="connsiteY5" fmla="*/ 0 h 1183970"/>
                <a:gd name="connsiteX0" fmla="*/ 10857 w 3019690"/>
                <a:gd name="connsiteY0" fmla="*/ 0 h 1183970"/>
                <a:gd name="connsiteX1" fmla="*/ 3019690 w 3019690"/>
                <a:gd name="connsiteY1" fmla="*/ 0 h 1183970"/>
                <a:gd name="connsiteX2" fmla="*/ 2737028 w 3019690"/>
                <a:gd name="connsiteY2" fmla="*/ 1037877 h 1183970"/>
                <a:gd name="connsiteX3" fmla="*/ 2197152 w 3019690"/>
                <a:gd name="connsiteY3" fmla="*/ 1136671 h 1183970"/>
                <a:gd name="connsiteX4" fmla="*/ 324706 w 3019690"/>
                <a:gd name="connsiteY4" fmla="*/ 1087930 h 1183970"/>
                <a:gd name="connsiteX5" fmla="*/ 10857 w 3019690"/>
                <a:gd name="connsiteY5" fmla="*/ 0 h 1183970"/>
                <a:gd name="connsiteX0" fmla="*/ 10857 w 3019690"/>
                <a:gd name="connsiteY0" fmla="*/ 0 h 1183970"/>
                <a:gd name="connsiteX1" fmla="*/ 3019690 w 3019690"/>
                <a:gd name="connsiteY1" fmla="*/ 0 h 1183970"/>
                <a:gd name="connsiteX2" fmla="*/ 2737028 w 3019690"/>
                <a:gd name="connsiteY2" fmla="*/ 1037877 h 1183970"/>
                <a:gd name="connsiteX3" fmla="*/ 2197152 w 3019690"/>
                <a:gd name="connsiteY3" fmla="*/ 1136671 h 1183970"/>
                <a:gd name="connsiteX4" fmla="*/ 324706 w 3019690"/>
                <a:gd name="connsiteY4" fmla="*/ 1087930 h 1183970"/>
                <a:gd name="connsiteX5" fmla="*/ 10857 w 3019690"/>
                <a:gd name="connsiteY5" fmla="*/ 0 h 1183970"/>
                <a:gd name="connsiteX0" fmla="*/ 10857 w 3034251"/>
                <a:gd name="connsiteY0" fmla="*/ 0 h 1183970"/>
                <a:gd name="connsiteX1" fmla="*/ 3019690 w 3034251"/>
                <a:gd name="connsiteY1" fmla="*/ 0 h 1183970"/>
                <a:gd name="connsiteX2" fmla="*/ 2770101 w 3034251"/>
                <a:gd name="connsiteY2" fmla="*/ 1088606 h 1183970"/>
                <a:gd name="connsiteX3" fmla="*/ 2197152 w 3034251"/>
                <a:gd name="connsiteY3" fmla="*/ 1136671 h 1183970"/>
                <a:gd name="connsiteX4" fmla="*/ 324706 w 3034251"/>
                <a:gd name="connsiteY4" fmla="*/ 1087930 h 1183970"/>
                <a:gd name="connsiteX5" fmla="*/ 10857 w 3034251"/>
                <a:gd name="connsiteY5" fmla="*/ 0 h 1183970"/>
                <a:gd name="connsiteX0" fmla="*/ 10857 w 3034251"/>
                <a:gd name="connsiteY0" fmla="*/ 0 h 1202793"/>
                <a:gd name="connsiteX1" fmla="*/ 3019690 w 3034251"/>
                <a:gd name="connsiteY1" fmla="*/ 0 h 1202793"/>
                <a:gd name="connsiteX2" fmla="*/ 2770101 w 3034251"/>
                <a:gd name="connsiteY2" fmla="*/ 1088606 h 1202793"/>
                <a:gd name="connsiteX3" fmla="*/ 2190537 w 3034251"/>
                <a:gd name="connsiteY3" fmla="*/ 1180152 h 1202793"/>
                <a:gd name="connsiteX4" fmla="*/ 324706 w 3034251"/>
                <a:gd name="connsiteY4" fmla="*/ 1087930 h 1202793"/>
                <a:gd name="connsiteX5" fmla="*/ 10857 w 3034251"/>
                <a:gd name="connsiteY5" fmla="*/ 0 h 1202793"/>
                <a:gd name="connsiteX0" fmla="*/ 10857 w 3034251"/>
                <a:gd name="connsiteY0" fmla="*/ 0 h 1202793"/>
                <a:gd name="connsiteX1" fmla="*/ 3019690 w 3034251"/>
                <a:gd name="connsiteY1" fmla="*/ 0 h 1202793"/>
                <a:gd name="connsiteX2" fmla="*/ 2770101 w 3034251"/>
                <a:gd name="connsiteY2" fmla="*/ 1088606 h 1202793"/>
                <a:gd name="connsiteX3" fmla="*/ 2190537 w 3034251"/>
                <a:gd name="connsiteY3" fmla="*/ 1180152 h 1202793"/>
                <a:gd name="connsiteX4" fmla="*/ 324706 w 3034251"/>
                <a:gd name="connsiteY4" fmla="*/ 1087930 h 1202793"/>
                <a:gd name="connsiteX5" fmla="*/ 10857 w 3034251"/>
                <a:gd name="connsiteY5" fmla="*/ 0 h 1202793"/>
                <a:gd name="connsiteX0" fmla="*/ 13778 w 3037172"/>
                <a:gd name="connsiteY0" fmla="*/ 0 h 1206438"/>
                <a:gd name="connsiteX1" fmla="*/ 3022611 w 3037172"/>
                <a:gd name="connsiteY1" fmla="*/ 0 h 1206438"/>
                <a:gd name="connsiteX2" fmla="*/ 2773022 w 3037172"/>
                <a:gd name="connsiteY2" fmla="*/ 1088606 h 1206438"/>
                <a:gd name="connsiteX3" fmla="*/ 2193458 w 3037172"/>
                <a:gd name="connsiteY3" fmla="*/ 1180152 h 1206438"/>
                <a:gd name="connsiteX4" fmla="*/ 301168 w 3037172"/>
                <a:gd name="connsiteY4" fmla="*/ 1095177 h 1206438"/>
                <a:gd name="connsiteX5" fmla="*/ 13778 w 3037172"/>
                <a:gd name="connsiteY5" fmla="*/ 0 h 1206438"/>
                <a:gd name="connsiteX0" fmla="*/ 13778 w 3037172"/>
                <a:gd name="connsiteY0" fmla="*/ 0 h 1180312"/>
                <a:gd name="connsiteX1" fmla="*/ 3022611 w 3037172"/>
                <a:gd name="connsiteY1" fmla="*/ 0 h 1180312"/>
                <a:gd name="connsiteX2" fmla="*/ 2773022 w 3037172"/>
                <a:gd name="connsiteY2" fmla="*/ 1088606 h 1180312"/>
                <a:gd name="connsiteX3" fmla="*/ 2193458 w 3037172"/>
                <a:gd name="connsiteY3" fmla="*/ 1180152 h 1180312"/>
                <a:gd name="connsiteX4" fmla="*/ 301168 w 3037172"/>
                <a:gd name="connsiteY4" fmla="*/ 1095177 h 1180312"/>
                <a:gd name="connsiteX5" fmla="*/ 13778 w 3037172"/>
                <a:gd name="connsiteY5" fmla="*/ 0 h 1180312"/>
                <a:gd name="connsiteX0" fmla="*/ 13778 w 3037172"/>
                <a:gd name="connsiteY0" fmla="*/ 0 h 1152537"/>
                <a:gd name="connsiteX1" fmla="*/ 3022611 w 3037172"/>
                <a:gd name="connsiteY1" fmla="*/ 0 h 1152537"/>
                <a:gd name="connsiteX2" fmla="*/ 2773022 w 3037172"/>
                <a:gd name="connsiteY2" fmla="*/ 1088606 h 1152537"/>
                <a:gd name="connsiteX3" fmla="*/ 2193458 w 3037172"/>
                <a:gd name="connsiteY3" fmla="*/ 1151165 h 1152537"/>
                <a:gd name="connsiteX4" fmla="*/ 301168 w 3037172"/>
                <a:gd name="connsiteY4" fmla="*/ 1095177 h 1152537"/>
                <a:gd name="connsiteX5" fmla="*/ 13778 w 3037172"/>
                <a:gd name="connsiteY5" fmla="*/ 0 h 1152537"/>
                <a:gd name="connsiteX0" fmla="*/ 13778 w 3037172"/>
                <a:gd name="connsiteY0" fmla="*/ 0 h 1141804"/>
                <a:gd name="connsiteX1" fmla="*/ 3022611 w 3037172"/>
                <a:gd name="connsiteY1" fmla="*/ 0 h 1141804"/>
                <a:gd name="connsiteX2" fmla="*/ 2773022 w 3037172"/>
                <a:gd name="connsiteY2" fmla="*/ 1088606 h 1141804"/>
                <a:gd name="connsiteX3" fmla="*/ 2193458 w 3037172"/>
                <a:gd name="connsiteY3" fmla="*/ 1136671 h 1141804"/>
                <a:gd name="connsiteX4" fmla="*/ 301168 w 3037172"/>
                <a:gd name="connsiteY4" fmla="*/ 1095177 h 1141804"/>
                <a:gd name="connsiteX5" fmla="*/ 13778 w 3037172"/>
                <a:gd name="connsiteY5" fmla="*/ 0 h 114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7172" h="1141804">
                  <a:moveTo>
                    <a:pt x="13778" y="0"/>
                  </a:moveTo>
                  <a:lnTo>
                    <a:pt x="3022611" y="0"/>
                  </a:lnTo>
                  <a:cubicBezTo>
                    <a:pt x="2959562" y="358037"/>
                    <a:pt x="3207686" y="751378"/>
                    <a:pt x="2773022" y="1088606"/>
                  </a:cubicBezTo>
                  <a:cubicBezTo>
                    <a:pt x="2478283" y="1146401"/>
                    <a:pt x="2597716" y="1134369"/>
                    <a:pt x="2193458" y="1136671"/>
                  </a:cubicBezTo>
                  <a:cubicBezTo>
                    <a:pt x="1789200" y="1138974"/>
                    <a:pt x="441754" y="1160219"/>
                    <a:pt x="301168" y="1095177"/>
                  </a:cubicBezTo>
                  <a:cubicBezTo>
                    <a:pt x="-5382" y="776327"/>
                    <a:pt x="-22717" y="902760"/>
                    <a:pt x="13778" y="0"/>
                  </a:cubicBezTo>
                  <a:close/>
                </a:path>
              </a:pathLst>
            </a:custGeom>
            <a:solidFill>
              <a:schemeClr val="bg2"/>
            </a:solidFill>
          </p:spPr>
          <p:txBody>
            <a:bodyPr vert="horz" wrap="square" lIns="130000" tIns="65000" rIns="130000" bIns="65000" rtlCol="0" anchor="ctr">
              <a:spAutoFit/>
            </a:bodyPr>
            <a:lstStyle>
              <a:lvl1pPr algn="l" defTabSz="650001" rtl="0" eaLnBrk="1" latinLnBrk="0" hangingPunct="1">
                <a:spcBef>
                  <a:spcPct val="0"/>
                </a:spcBef>
                <a:buNone/>
                <a:defRPr sz="7800" b="1" kern="1200">
                  <a:solidFill>
                    <a:schemeClr val="tx1"/>
                  </a:solidFill>
                  <a:latin typeface="Cambria"/>
                  <a:ea typeface="+mj-ea"/>
                  <a:cs typeface="Cambria"/>
                </a:defRPr>
              </a:lvl1pPr>
            </a:lstStyle>
            <a:p>
              <a:pPr algn="ctr">
                <a:spcAft>
                  <a:spcPts val="600"/>
                </a:spcAft>
              </a:pPr>
              <a:r>
                <a:rPr lang="en-US" sz="2800" dirty="0">
                  <a:solidFill>
                    <a:schemeClr val="bg1"/>
                  </a:solidFill>
                  <a:latin typeface="Arial"/>
                  <a:cs typeface="Arial"/>
                </a:rPr>
                <a:t>Unstructured </a:t>
              </a:r>
              <a:br>
                <a:rPr lang="en-US" sz="2800" dirty="0">
                  <a:solidFill>
                    <a:schemeClr val="bg1"/>
                  </a:solidFill>
                  <a:latin typeface="Arial"/>
                  <a:cs typeface="Arial"/>
                </a:rPr>
              </a:br>
              <a:r>
                <a:rPr lang="en-US" sz="2800" dirty="0">
                  <a:solidFill>
                    <a:schemeClr val="bg1"/>
                  </a:solidFill>
                  <a:latin typeface="Arial"/>
                  <a:cs typeface="Arial"/>
                </a:rPr>
                <a:t>data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818355" y="5180825"/>
              <a:ext cx="976045" cy="114028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204195" y="6512398"/>
              <a:ext cx="1073753" cy="1073753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818355" y="6512398"/>
              <a:ext cx="1186483" cy="1186483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16"/>
            <a:srcRect l="10608" r="11155"/>
            <a:stretch/>
          </p:blipFill>
          <p:spPr>
            <a:xfrm>
              <a:off x="9302209" y="4015770"/>
              <a:ext cx="1157583" cy="98997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325790" y="2698664"/>
              <a:ext cx="1134002" cy="1134002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682725" y="2698664"/>
              <a:ext cx="1260842" cy="1260842"/>
            </a:xfrm>
            <a:prstGeom prst="rect">
              <a:avLst/>
            </a:prstGeom>
          </p:spPr>
        </p:pic>
      </p:grp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03BBAD76-11C5-8194-5E52-771F7BDC252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2700196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42" y="6497788"/>
            <a:ext cx="12585700" cy="31115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0086784-1008-A341-915B-19008760A7B2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Title 11"/>
          <p:cNvSpPr txBox="1">
            <a:spLocks/>
          </p:cNvSpPr>
          <p:nvPr/>
        </p:nvSpPr>
        <p:spPr>
          <a:xfrm>
            <a:off x="117233" y="360596"/>
            <a:ext cx="12876455" cy="1054599"/>
          </a:xfrm>
          <a:prstGeom prst="rect">
            <a:avLst/>
          </a:prstGeom>
        </p:spPr>
        <p:txBody>
          <a:bodyPr vert="horz" wrap="square" lIns="130000" tIns="65000" rIns="130000" bIns="65000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57200" indent="-457200">
              <a:spcAft>
                <a:spcPts val="600"/>
              </a:spcAft>
            </a:pPr>
            <a:r>
              <a:rPr lang="en-US" sz="6000" dirty="0">
                <a:latin typeface="Arial"/>
                <a:cs typeface="Arial"/>
              </a:rPr>
              <a:t>Melbourne Housing Market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538" y="1766571"/>
            <a:ext cx="907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endParaRPr lang="en-US" sz="1800" dirty="0">
              <a:hlinkClick r:id="rId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6951" y="1754193"/>
            <a:ext cx="1284926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endParaRPr lang="en-US" sz="1800" b="1" dirty="0"/>
          </a:p>
          <a:p>
            <a:pPr marL="457200" indent="-457200">
              <a:buFont typeface="Wingdings" charset="2"/>
              <a:buChar char="Ø"/>
            </a:pPr>
            <a:endParaRPr lang="en-US" sz="1800" b="1" dirty="0"/>
          </a:p>
          <a:p>
            <a:pPr marL="457200" indent="-457200">
              <a:buFont typeface="Wingdings" charset="2"/>
              <a:buChar char="Ø"/>
            </a:pPr>
            <a:endParaRPr lang="en-US" sz="1800" b="1" dirty="0"/>
          </a:p>
          <a:p>
            <a:pPr marL="457200" indent="-457200">
              <a:buFont typeface="Wingdings" charset="2"/>
              <a:buChar char="Ø"/>
            </a:pPr>
            <a:r>
              <a:rPr lang="en-US" b="1" dirty="0"/>
              <a:t>Context</a:t>
            </a:r>
            <a:r>
              <a:rPr lang="en-US" dirty="0"/>
              <a:t>: John and Jane Doe from York (UK) have been offered </a:t>
            </a:r>
            <a:br>
              <a:rPr lang="en-US" dirty="0"/>
            </a:br>
            <a:r>
              <a:rPr lang="en-US" dirty="0"/>
              <a:t>a great job as Senior Data Scientists at a big financial </a:t>
            </a:r>
            <a:br>
              <a:rPr lang="en-US" dirty="0"/>
            </a:br>
            <a:r>
              <a:rPr lang="en-US" dirty="0" err="1"/>
              <a:t>organisation</a:t>
            </a:r>
            <a:r>
              <a:rPr lang="en-US" dirty="0"/>
              <a:t> in Melbourne (AU).</a:t>
            </a:r>
          </a:p>
          <a:p>
            <a:pPr marL="457200" indent="-457200">
              <a:buFont typeface="Wingdings" charset="2"/>
              <a:buChar char="Ø"/>
            </a:pPr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b="1" dirty="0"/>
              <a:t>Problem</a:t>
            </a:r>
            <a:r>
              <a:rPr lang="en-US" dirty="0"/>
              <a:t>: Before committing to such a life changing decision, the couple wants to examine the cost of living in Melbourne, given the continually increasing house prices. </a:t>
            </a:r>
          </a:p>
          <a:p>
            <a:pPr marL="457200" indent="-457200">
              <a:buFont typeface="Wingdings" charset="2"/>
              <a:buChar char="Ø"/>
            </a:pPr>
            <a:endParaRPr lang="en-US" sz="1400" dirty="0"/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Real data extracted by scraping the AU property site </a:t>
            </a:r>
            <a:r>
              <a:rPr lang="en-US" dirty="0" err="1"/>
              <a:t>Domain.com.au</a:t>
            </a:r>
            <a:endParaRPr lang="en-US" dirty="0"/>
          </a:p>
          <a:p>
            <a:pPr marL="457200" indent="-457200">
              <a:buFont typeface="Wingdings" charset="2"/>
              <a:buChar char="Ø"/>
            </a:pPr>
            <a:endParaRPr lang="en-US" sz="1200" dirty="0"/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Detailed information for more than </a:t>
            </a:r>
            <a:r>
              <a:rPr lang="en-US" b="1" dirty="0"/>
              <a:t>34K entries </a:t>
            </a:r>
            <a:r>
              <a:rPr lang="en-US" dirty="0"/>
              <a:t> - </a:t>
            </a:r>
            <a:r>
              <a:rPr lang="en-US" b="1" dirty="0"/>
              <a:t>21 variables</a:t>
            </a:r>
            <a:r>
              <a:rPr lang="en-US" dirty="0"/>
              <a:t>: address, #rooms, price </a:t>
            </a:r>
            <a:r>
              <a:rPr lang="en-US" dirty="0" err="1"/>
              <a:t>etc</a:t>
            </a:r>
            <a:endParaRPr lang="en-US" dirty="0"/>
          </a:p>
          <a:p>
            <a:pPr marL="457200" indent="-457200">
              <a:buFont typeface="Wingdings" charset="2"/>
              <a:buChar char="Ø"/>
            </a:pPr>
            <a:endParaRPr lang="en-US" dirty="0"/>
          </a:p>
          <a:p>
            <a:pPr marL="457200" indent="-457200">
              <a:buFont typeface="Wingdings" charset="2"/>
              <a:buChar char="Ø"/>
            </a:pPr>
            <a:endParaRPr lang="en-US" dirty="0"/>
          </a:p>
          <a:p>
            <a:pPr marL="457200" indent="-457200">
              <a:buFont typeface="Wingdings" charset="2"/>
              <a:buChar char="Ø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b="64555"/>
          <a:stretch/>
        </p:blipFill>
        <p:spPr>
          <a:xfrm>
            <a:off x="9822106" y="1594682"/>
            <a:ext cx="3048672" cy="20651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35236" y="3659842"/>
            <a:ext cx="37739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hlinkClick r:id="rId6"/>
              </a:rPr>
              <a:t>https://</a:t>
            </a:r>
            <a:r>
              <a:rPr lang="en-US" sz="1600" dirty="0" err="1">
                <a:hlinkClick r:id="rId6"/>
              </a:rPr>
              <a:t>en.wikipedia.org</a:t>
            </a:r>
            <a:r>
              <a:rPr lang="en-US" sz="1600" dirty="0">
                <a:hlinkClick r:id="rId6"/>
              </a:rPr>
              <a:t>/wiki/Melbourne</a:t>
            </a:r>
            <a:endParaRPr lang="en-US" sz="1600" dirty="0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5E896EF1-9BAF-F392-0F43-2792BB494FE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440238" y="9225282"/>
            <a:ext cx="4113212" cy="520700"/>
          </a:xfrm>
        </p:spPr>
        <p:txBody>
          <a:bodyPr/>
          <a:lstStyle/>
          <a:p>
            <a:r>
              <a:rPr lang="en-US" dirty="0"/>
              <a:t>FOAM</a:t>
            </a:r>
          </a:p>
        </p:txBody>
      </p:sp>
    </p:spTree>
    <p:extLst>
      <p:ext uri="{BB962C8B-B14F-4D97-AF65-F5344CB8AC3E}">
        <p14:creationId xmlns:p14="http://schemas.microsoft.com/office/powerpoint/2010/main" val="20838604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alptz53sibrcob2q6na6mzzu7dupdy75"/>
</p:tagLst>
</file>

<file path=ppt/theme/theme1.xml><?xml version="1.0" encoding="utf-8"?>
<a:theme xmlns:a="http://schemas.openxmlformats.org/drawingml/2006/main" name="uoy-powerpoint-standardscreen">
  <a:themeElements>
    <a:clrScheme name="University of York Colour Palette">
      <a:dk1>
        <a:srgbClr val="25303B"/>
      </a:dk1>
      <a:lt1>
        <a:srgbClr val="FFFFFF"/>
      </a:lt1>
      <a:dk2>
        <a:srgbClr val="E3E6E5"/>
      </a:dk2>
      <a:lt2>
        <a:srgbClr val="00627D"/>
      </a:lt2>
      <a:accent1>
        <a:srgbClr val="5AB031"/>
      </a:accent1>
      <a:accent2>
        <a:srgbClr val="9067A9"/>
      </a:accent2>
      <a:accent3>
        <a:srgbClr val="E2388C"/>
      </a:accent3>
      <a:accent4>
        <a:srgbClr val="E62A32"/>
      </a:accent4>
      <a:accent5>
        <a:srgbClr val="F18626"/>
      </a:accent5>
      <a:accent6>
        <a:srgbClr val="00ABAA"/>
      </a:accent6>
      <a:hlink>
        <a:srgbClr val="0096D6"/>
      </a:hlink>
      <a:folHlink>
        <a:srgbClr val="E2388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webextensions/webextension1.xml><?xml version="1.0" encoding="utf-8"?>
<we:webextension xmlns:we="http://schemas.microsoft.com/office/webextensions/webextension/2010/11" id="{238F4E0A-455D-4603-BC0F-5FC6DDF49B61}">
  <we:reference id="wa104379261" version="4.3.0.0" store="en-US" storeType="OMEX"/>
  <we:alternateReferences>
    <we:reference id="WA104379261" version="4.3.0.0" store="WA104379261" storeType="OMEX"/>
  </we:alternateReferences>
  <we:properties>
    <we:property name="MENTIMETER_QUESTION_ID_KEY" value="&quot;g2rhis15d3wc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92A20604-C492-4068-AFB0-214DB4993EEC}">
  <we:reference id="wa104379261" version="4.3.0.0" store="en-US" storeType="OMEX"/>
  <we:alternateReferences>
    <we:reference id="WA104379261" version="4.3.0.0" store="WA104379261" storeType="OMEX"/>
  </we:alternateReferences>
  <we:properties>
    <we:property name="MENTIMETER_QUESTION_ID_KEY" value="&quot;a4s22u9savf9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uoy-powerpoint-standardscreen</Template>
  <TotalTime>16919</TotalTime>
  <Words>4594</Words>
  <Application>Microsoft Office PowerPoint</Application>
  <PresentationFormat>Custom</PresentationFormat>
  <Paragraphs>818</Paragraphs>
  <Slides>63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Cambria</vt:lpstr>
      <vt:lpstr>Wingdings</vt:lpstr>
      <vt:lpstr>uoy-powerpoint-standardscreen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York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Lock</dc:creator>
  <cp:lastModifiedBy>Michael O'Dea</cp:lastModifiedBy>
  <cp:revision>192</cp:revision>
  <dcterms:created xsi:type="dcterms:W3CDTF">2016-10-03T14:02:28Z</dcterms:created>
  <dcterms:modified xsi:type="dcterms:W3CDTF">2025-10-13T09:25:53Z</dcterms:modified>
</cp:coreProperties>
</file>